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Gatwick Ultra-Bold" charset="1" panose="00000900000000000000"/>
      <p:regular r:id="rId25"/>
    </p:embeddedFont>
    <p:embeddedFont>
      <p:font typeface="Gatwick Bold" charset="1" panose="00000800000000000000"/>
      <p:regular r:id="rId26"/>
    </p:embeddedFont>
    <p:embeddedFont>
      <p:font typeface="DM Sans" charset="1" panose="00000000000000000000"/>
      <p:regular r:id="rId27"/>
    </p:embeddedFont>
    <p:embeddedFont>
      <p:font typeface="DM Sans Bold" charset="1" panose="00000000000000000000"/>
      <p:regular r:id="rId28"/>
    </p:embeddedFont>
    <p:embeddedFont>
      <p:font typeface="Gatwick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5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5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Relationship Id="rId3" Target="../media/image48.png" Type="http://schemas.openxmlformats.org/officeDocument/2006/relationships/image"/><Relationship Id="rId4" Target="../media/image4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35.png" Type="http://schemas.openxmlformats.org/officeDocument/2006/relationships/image"/><Relationship Id="rId12" Target="../media/image45.png" Type="http://schemas.openxmlformats.org/officeDocument/2006/relationships/image"/><Relationship Id="rId2" Target="../media/image28.png" Type="http://schemas.openxmlformats.org/officeDocument/2006/relationships/image"/><Relationship Id="rId3" Target="../media/image30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4.png" Type="http://schemas.openxmlformats.org/officeDocument/2006/relationships/image"/><Relationship Id="rId7" Target="../media/image50.jpeg" Type="http://schemas.openxmlformats.org/officeDocument/2006/relationships/image"/><Relationship Id="rId8" Target="../media/image4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30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27.png" Type="http://schemas.openxmlformats.org/officeDocument/2006/relationships/image"/><Relationship Id="rId5" Target="../media/image30.pn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jpeg" Type="http://schemas.openxmlformats.org/officeDocument/2006/relationships/image"/><Relationship Id="rId6" Target="../media/image3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jpeg" Type="http://schemas.openxmlformats.org/officeDocument/2006/relationships/image"/><Relationship Id="rId6" Target="../media/image3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5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9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956697">
            <a:off x="-1811714" y="-2037696"/>
            <a:ext cx="6934705" cy="5599774"/>
          </a:xfrm>
          <a:custGeom>
            <a:avLst/>
            <a:gdLst/>
            <a:ahLst/>
            <a:cxnLst/>
            <a:rect r="r" b="b" t="t" l="l"/>
            <a:pathLst>
              <a:path h="5599774" w="6934705">
                <a:moveTo>
                  <a:pt x="0" y="0"/>
                </a:moveTo>
                <a:lnTo>
                  <a:pt x="6934706" y="0"/>
                </a:lnTo>
                <a:lnTo>
                  <a:pt x="6934706" y="5599775"/>
                </a:lnTo>
                <a:lnTo>
                  <a:pt x="0" y="5599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80822">
            <a:off x="9490240" y="6681487"/>
            <a:ext cx="11889997" cy="2883324"/>
          </a:xfrm>
          <a:custGeom>
            <a:avLst/>
            <a:gdLst/>
            <a:ahLst/>
            <a:cxnLst/>
            <a:rect r="r" b="b" t="t" l="l"/>
            <a:pathLst>
              <a:path h="2883324" w="11889997">
                <a:moveTo>
                  <a:pt x="0" y="0"/>
                </a:moveTo>
                <a:lnTo>
                  <a:pt x="11889996" y="0"/>
                </a:lnTo>
                <a:lnTo>
                  <a:pt x="11889996" y="2883324"/>
                </a:lnTo>
                <a:lnTo>
                  <a:pt x="0" y="2883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33552">
            <a:off x="-1059244" y="2454986"/>
            <a:ext cx="4175887" cy="4361240"/>
          </a:xfrm>
          <a:custGeom>
            <a:avLst/>
            <a:gdLst/>
            <a:ahLst/>
            <a:cxnLst/>
            <a:rect r="r" b="b" t="t" l="l"/>
            <a:pathLst>
              <a:path h="4361240" w="4175887">
                <a:moveTo>
                  <a:pt x="0" y="0"/>
                </a:moveTo>
                <a:lnTo>
                  <a:pt x="4175888" y="0"/>
                </a:lnTo>
                <a:lnTo>
                  <a:pt x="4175888" y="4361240"/>
                </a:lnTo>
                <a:lnTo>
                  <a:pt x="0" y="43612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11550">
            <a:off x="15945068" y="6822860"/>
            <a:ext cx="4310729" cy="4870881"/>
          </a:xfrm>
          <a:custGeom>
            <a:avLst/>
            <a:gdLst/>
            <a:ahLst/>
            <a:cxnLst/>
            <a:rect r="r" b="b" t="t" l="l"/>
            <a:pathLst>
              <a:path h="4870881" w="4310729">
                <a:moveTo>
                  <a:pt x="0" y="0"/>
                </a:moveTo>
                <a:lnTo>
                  <a:pt x="4310730" y="0"/>
                </a:lnTo>
                <a:lnTo>
                  <a:pt x="4310730" y="4870880"/>
                </a:lnTo>
                <a:lnTo>
                  <a:pt x="0" y="4870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307939">
            <a:off x="10418770" y="-3531022"/>
            <a:ext cx="6271487" cy="6490543"/>
          </a:xfrm>
          <a:custGeom>
            <a:avLst/>
            <a:gdLst/>
            <a:ahLst/>
            <a:cxnLst/>
            <a:rect r="r" b="b" t="t" l="l"/>
            <a:pathLst>
              <a:path h="6490543" w="6271487">
                <a:moveTo>
                  <a:pt x="0" y="0"/>
                </a:moveTo>
                <a:lnTo>
                  <a:pt x="6271488" y="0"/>
                </a:lnTo>
                <a:lnTo>
                  <a:pt x="6271488" y="6490544"/>
                </a:lnTo>
                <a:lnTo>
                  <a:pt x="0" y="64905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00577">
            <a:off x="532110" y="8640473"/>
            <a:ext cx="7430790" cy="4114800"/>
          </a:xfrm>
          <a:custGeom>
            <a:avLst/>
            <a:gdLst/>
            <a:ahLst/>
            <a:cxnLst/>
            <a:rect r="r" b="b" t="t" l="l"/>
            <a:pathLst>
              <a:path h="4114800" w="7430790">
                <a:moveTo>
                  <a:pt x="0" y="0"/>
                </a:moveTo>
                <a:lnTo>
                  <a:pt x="7430790" y="0"/>
                </a:lnTo>
                <a:lnTo>
                  <a:pt x="74307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802357" y="2640246"/>
            <a:ext cx="10921886" cy="6227445"/>
            <a:chOff x="0" y="0"/>
            <a:chExt cx="14562515" cy="830326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464310"/>
              <a:ext cx="14562515" cy="6838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21"/>
                </a:lnSpc>
              </a:pPr>
              <a:r>
                <a:rPr lang="en-US" sz="5601">
                  <a:solidFill>
                    <a:srgbClr val="000000"/>
                  </a:solidFill>
                  <a:latin typeface="Gatwick Ultra-Bold"/>
                </a:rPr>
                <a:t> PROJETO DE IMPLEMENTAÇÃO DE UMA PLATAFORMA PARA REUTILIZAÇÃO DE SOBRAS DE TINTAS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23825"/>
              <a:ext cx="14562515" cy="972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spc="-21">
                  <a:solidFill>
                    <a:srgbClr val="FFFFFF"/>
                  </a:solidFill>
                  <a:latin typeface="Gatwick Bold"/>
                </a:rPr>
                <a:t>BANCO DE TINTAS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811730">
            <a:off x="16276160" y="-922455"/>
            <a:ext cx="3377737" cy="3369293"/>
          </a:xfrm>
          <a:custGeom>
            <a:avLst/>
            <a:gdLst/>
            <a:ahLst/>
            <a:cxnLst/>
            <a:rect r="r" b="b" t="t" l="l"/>
            <a:pathLst>
              <a:path h="3369293" w="3377737">
                <a:moveTo>
                  <a:pt x="0" y="0"/>
                </a:moveTo>
                <a:lnTo>
                  <a:pt x="3377737" y="0"/>
                </a:lnTo>
                <a:lnTo>
                  <a:pt x="3377737" y="3369293"/>
                </a:lnTo>
                <a:lnTo>
                  <a:pt x="0" y="33692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185547">
            <a:off x="-596663" y="7088014"/>
            <a:ext cx="3250726" cy="3153204"/>
          </a:xfrm>
          <a:custGeom>
            <a:avLst/>
            <a:gdLst/>
            <a:ahLst/>
            <a:cxnLst/>
            <a:rect r="r" b="b" t="t" l="l"/>
            <a:pathLst>
              <a:path h="3153204" w="3250726">
                <a:moveTo>
                  <a:pt x="0" y="0"/>
                </a:moveTo>
                <a:lnTo>
                  <a:pt x="3250726" y="0"/>
                </a:lnTo>
                <a:lnTo>
                  <a:pt x="3250726" y="3153205"/>
                </a:lnTo>
                <a:lnTo>
                  <a:pt x="0" y="31532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-757071" y="-2658721"/>
            <a:ext cx="19350251" cy="4232366"/>
            <a:chOff x="0" y="0"/>
            <a:chExt cx="44439001" cy="971987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19558" y="-6477"/>
              <a:ext cx="44477864" cy="9740199"/>
            </a:xfrm>
            <a:custGeom>
              <a:avLst/>
              <a:gdLst/>
              <a:ahLst/>
              <a:cxnLst/>
              <a:rect r="r" b="b" t="t" l="l"/>
              <a:pathLst>
                <a:path h="9740199" w="44477864">
                  <a:moveTo>
                    <a:pt x="44449162" y="7359449"/>
                  </a:moveTo>
                  <a:cubicBezTo>
                    <a:pt x="44434683" y="8532429"/>
                    <a:pt x="44407125" y="8645332"/>
                    <a:pt x="44362929" y="8749218"/>
                  </a:cubicBezTo>
                  <a:cubicBezTo>
                    <a:pt x="44330289" y="8825799"/>
                    <a:pt x="44285203" y="8897173"/>
                    <a:pt x="44239612" y="8966642"/>
                  </a:cubicBezTo>
                  <a:cubicBezTo>
                    <a:pt x="44140297" y="9118153"/>
                    <a:pt x="44032347" y="9279189"/>
                    <a:pt x="43887060" y="9390314"/>
                  </a:cubicBezTo>
                  <a:cubicBezTo>
                    <a:pt x="43703543" y="9530522"/>
                    <a:pt x="43474310" y="9597959"/>
                    <a:pt x="43248885" y="9631995"/>
                  </a:cubicBezTo>
                  <a:cubicBezTo>
                    <a:pt x="42987518" y="9671492"/>
                    <a:pt x="42722849" y="9668571"/>
                    <a:pt x="42459197" y="9674540"/>
                  </a:cubicBezTo>
                  <a:cubicBezTo>
                    <a:pt x="42188689" y="9680763"/>
                    <a:pt x="41918560" y="9696638"/>
                    <a:pt x="41648431" y="9711243"/>
                  </a:cubicBezTo>
                  <a:cubicBezTo>
                    <a:pt x="2582291" y="9740199"/>
                    <a:pt x="1825117" y="9730801"/>
                    <a:pt x="1292479" y="9660570"/>
                  </a:cubicBezTo>
                  <a:cubicBezTo>
                    <a:pt x="841502" y="9601134"/>
                    <a:pt x="587502" y="9490771"/>
                    <a:pt x="286639" y="9128948"/>
                  </a:cubicBezTo>
                  <a:cubicBezTo>
                    <a:pt x="151130" y="8966007"/>
                    <a:pt x="54610" y="8769538"/>
                    <a:pt x="28702" y="8557956"/>
                  </a:cubicBezTo>
                  <a:cubicBezTo>
                    <a:pt x="0" y="4633616"/>
                    <a:pt x="39751" y="1080262"/>
                    <a:pt x="154559" y="878713"/>
                  </a:cubicBezTo>
                  <a:cubicBezTo>
                    <a:pt x="272288" y="671830"/>
                    <a:pt x="363347" y="509524"/>
                    <a:pt x="561594" y="374015"/>
                  </a:cubicBezTo>
                  <a:cubicBezTo>
                    <a:pt x="763397" y="235966"/>
                    <a:pt x="1094105" y="214757"/>
                    <a:pt x="1329309" y="154559"/>
                  </a:cubicBezTo>
                  <a:cubicBezTo>
                    <a:pt x="1393698" y="138049"/>
                    <a:pt x="1458595" y="123444"/>
                    <a:pt x="1523746" y="110363"/>
                  </a:cubicBezTo>
                  <a:cubicBezTo>
                    <a:pt x="1588770" y="97409"/>
                    <a:pt x="1772793" y="54610"/>
                    <a:pt x="1838960" y="50165"/>
                  </a:cubicBezTo>
                  <a:cubicBezTo>
                    <a:pt x="2134743" y="30353"/>
                    <a:pt x="2061083" y="46609"/>
                    <a:pt x="2189734" y="32004"/>
                  </a:cubicBezTo>
                  <a:cubicBezTo>
                    <a:pt x="2456053" y="1524"/>
                    <a:pt x="2705735" y="14986"/>
                    <a:pt x="23002682" y="7620"/>
                  </a:cubicBezTo>
                  <a:cubicBezTo>
                    <a:pt x="41780764" y="0"/>
                    <a:pt x="42106267" y="39624"/>
                    <a:pt x="42382110" y="32004"/>
                  </a:cubicBezTo>
                  <a:cubicBezTo>
                    <a:pt x="42645762" y="24765"/>
                    <a:pt x="42990566" y="42672"/>
                    <a:pt x="43253201" y="72771"/>
                  </a:cubicBezTo>
                  <a:cubicBezTo>
                    <a:pt x="43688303" y="122428"/>
                    <a:pt x="43935318" y="161163"/>
                    <a:pt x="44186397" y="540258"/>
                  </a:cubicBezTo>
                  <a:cubicBezTo>
                    <a:pt x="44250405" y="638302"/>
                    <a:pt x="44307683" y="740664"/>
                    <a:pt x="44353404" y="848614"/>
                  </a:cubicBezTo>
                  <a:cubicBezTo>
                    <a:pt x="44439637" y="1052957"/>
                    <a:pt x="44477864" y="1273937"/>
                    <a:pt x="44449162" y="735944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489206" y="156771"/>
            <a:ext cx="13309588" cy="1210841"/>
            <a:chOff x="0" y="0"/>
            <a:chExt cx="17746117" cy="161445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304913" cy="1534241"/>
            </a:xfrm>
            <a:custGeom>
              <a:avLst/>
              <a:gdLst/>
              <a:ahLst/>
              <a:cxnLst/>
              <a:rect r="r" b="b" t="t" l="l"/>
              <a:pathLst>
                <a:path h="1534241" w="8304913">
                  <a:moveTo>
                    <a:pt x="0" y="0"/>
                  </a:moveTo>
                  <a:lnTo>
                    <a:pt x="8304913" y="0"/>
                  </a:lnTo>
                  <a:lnTo>
                    <a:pt x="8304913" y="1534241"/>
                  </a:lnTo>
                  <a:lnTo>
                    <a:pt x="0" y="15342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8304913" y="0"/>
              <a:ext cx="4843364" cy="1614455"/>
            </a:xfrm>
            <a:custGeom>
              <a:avLst/>
              <a:gdLst/>
              <a:ahLst/>
              <a:cxnLst/>
              <a:rect r="r" b="b" t="t" l="l"/>
              <a:pathLst>
                <a:path h="1614455" w="4843364">
                  <a:moveTo>
                    <a:pt x="0" y="0"/>
                  </a:moveTo>
                  <a:lnTo>
                    <a:pt x="4843364" y="0"/>
                  </a:lnTo>
                  <a:lnTo>
                    <a:pt x="4843364" y="1614455"/>
                  </a:lnTo>
                  <a:lnTo>
                    <a:pt x="0" y="16144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3897989" y="196244"/>
              <a:ext cx="3848128" cy="1141752"/>
            </a:xfrm>
            <a:custGeom>
              <a:avLst/>
              <a:gdLst/>
              <a:ahLst/>
              <a:cxnLst/>
              <a:rect r="r" b="b" t="t" l="l"/>
              <a:pathLst>
                <a:path h="1141752" w="3848128">
                  <a:moveTo>
                    <a:pt x="0" y="0"/>
                  </a:moveTo>
                  <a:lnTo>
                    <a:pt x="3848128" y="0"/>
                  </a:lnTo>
                  <a:lnTo>
                    <a:pt x="3848128" y="1141753"/>
                  </a:lnTo>
                  <a:lnTo>
                    <a:pt x="0" y="1141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9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81239">
            <a:off x="812781" y="6131713"/>
            <a:ext cx="1914082" cy="6805624"/>
          </a:xfrm>
          <a:custGeom>
            <a:avLst/>
            <a:gdLst/>
            <a:ahLst/>
            <a:cxnLst/>
            <a:rect r="r" b="b" t="t" l="l"/>
            <a:pathLst>
              <a:path h="6805624" w="1914082">
                <a:moveTo>
                  <a:pt x="0" y="0"/>
                </a:moveTo>
                <a:lnTo>
                  <a:pt x="1914082" y="0"/>
                </a:lnTo>
                <a:lnTo>
                  <a:pt x="1914082" y="6805624"/>
                </a:lnTo>
                <a:lnTo>
                  <a:pt x="0" y="68056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535265">
            <a:off x="15544106" y="-1684899"/>
            <a:ext cx="2367703" cy="6051637"/>
          </a:xfrm>
          <a:custGeom>
            <a:avLst/>
            <a:gdLst/>
            <a:ahLst/>
            <a:cxnLst/>
            <a:rect r="r" b="b" t="t" l="l"/>
            <a:pathLst>
              <a:path h="6051637" w="2367703">
                <a:moveTo>
                  <a:pt x="0" y="0"/>
                </a:moveTo>
                <a:lnTo>
                  <a:pt x="2367703" y="0"/>
                </a:lnTo>
                <a:lnTo>
                  <a:pt x="2367703" y="6051637"/>
                </a:lnTo>
                <a:lnTo>
                  <a:pt x="0" y="6051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5363630" cy="32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Gatwick Ultra-Bold"/>
              </a:rPr>
              <a:t>Projeto Banco de Tintas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405502" y="3598685"/>
            <a:ext cx="1410970" cy="14109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99"/>
                </a:lnSpc>
              </a:pPr>
              <a:r>
                <a:rPr lang="en-US" sz="3999">
                  <a:solidFill>
                    <a:srgbClr val="FFFFFF"/>
                  </a:solidFill>
                  <a:latin typeface="Gatwick Ultra-Bold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06729" y="3916820"/>
            <a:ext cx="8637238" cy="5617705"/>
            <a:chOff x="0" y="0"/>
            <a:chExt cx="11516317" cy="749027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52400"/>
              <a:ext cx="11516317" cy="23452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999"/>
                </a:lnSpc>
                <a:spcBef>
                  <a:spcPct val="0"/>
                </a:spcBef>
              </a:pPr>
              <a:r>
                <a:rPr lang="en-US" sz="4999" spc="-24">
                  <a:solidFill>
                    <a:srgbClr val="FFFFFF"/>
                  </a:solidFill>
                  <a:latin typeface="Gatwick Bold"/>
                </a:rPr>
                <a:t>Abordagem Multidisciplinar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638027"/>
              <a:ext cx="11516317" cy="4852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9"/>
                </a:lnSpc>
                <a:spcBef>
                  <a:spcPct val="0"/>
                </a:spcBef>
              </a:pPr>
              <a:r>
                <a:rPr lang="en-US" sz="3699">
                  <a:solidFill>
                    <a:srgbClr val="000000"/>
                  </a:solidFill>
                  <a:latin typeface="DM Sans"/>
                </a:rPr>
                <a:t>O projeto envolve a participação de diversos cursos da Fatec Jundiaí, como Gestão Ambiental e Análise e Desenvolvimento de Sistemas, integrando conhecimentos de diferentes áreas.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9777810">
            <a:off x="-2361636" y="-2141639"/>
            <a:ext cx="12221443" cy="6159813"/>
          </a:xfrm>
          <a:custGeom>
            <a:avLst/>
            <a:gdLst/>
            <a:ahLst/>
            <a:cxnLst/>
            <a:rect r="r" b="b" t="t" l="l"/>
            <a:pathLst>
              <a:path h="6159813" w="12221443">
                <a:moveTo>
                  <a:pt x="0" y="0"/>
                </a:moveTo>
                <a:lnTo>
                  <a:pt x="12221443" y="0"/>
                </a:lnTo>
                <a:lnTo>
                  <a:pt x="12221443" y="6159813"/>
                </a:lnTo>
                <a:lnTo>
                  <a:pt x="0" y="6159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-118629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9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5502" y="3598685"/>
            <a:ext cx="1410970" cy="141097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99"/>
                </a:lnSpc>
              </a:pPr>
              <a:r>
                <a:rPr lang="en-US" sz="3999">
                  <a:solidFill>
                    <a:srgbClr val="FFFFFF"/>
                  </a:solidFill>
                  <a:latin typeface="Gatwick Ultra-Bold"/>
                </a:rPr>
                <a:t>4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4612963">
            <a:off x="-163426" y="5753263"/>
            <a:ext cx="6773484" cy="7010074"/>
          </a:xfrm>
          <a:custGeom>
            <a:avLst/>
            <a:gdLst/>
            <a:ahLst/>
            <a:cxnLst/>
            <a:rect r="r" b="b" t="t" l="l"/>
            <a:pathLst>
              <a:path h="7010074" w="6773484">
                <a:moveTo>
                  <a:pt x="0" y="0"/>
                </a:moveTo>
                <a:lnTo>
                  <a:pt x="6773484" y="0"/>
                </a:lnTo>
                <a:lnTo>
                  <a:pt x="6773484" y="7010074"/>
                </a:lnTo>
                <a:lnTo>
                  <a:pt x="0" y="701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468510">
            <a:off x="11755165" y="-3285727"/>
            <a:ext cx="7006601" cy="7973372"/>
          </a:xfrm>
          <a:custGeom>
            <a:avLst/>
            <a:gdLst/>
            <a:ahLst/>
            <a:cxnLst/>
            <a:rect r="r" b="b" t="t" l="l"/>
            <a:pathLst>
              <a:path h="7973372" w="7006601">
                <a:moveTo>
                  <a:pt x="0" y="0"/>
                </a:moveTo>
                <a:lnTo>
                  <a:pt x="7006601" y="0"/>
                </a:lnTo>
                <a:lnTo>
                  <a:pt x="7006601" y="7973372"/>
                </a:lnTo>
                <a:lnTo>
                  <a:pt x="0" y="7973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52500"/>
            <a:ext cx="5363630" cy="32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Gatwick Ultra-Bold"/>
              </a:rPr>
              <a:t>Projeto Banco de Tintas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206729" y="3916820"/>
            <a:ext cx="7133350" cy="5617705"/>
            <a:chOff x="0" y="0"/>
            <a:chExt cx="9511134" cy="749027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52400"/>
              <a:ext cx="9511134" cy="23452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999"/>
                </a:lnSpc>
                <a:spcBef>
                  <a:spcPct val="0"/>
                </a:spcBef>
              </a:pPr>
              <a:r>
                <a:rPr lang="en-US" sz="4999" spc="-24">
                  <a:solidFill>
                    <a:srgbClr val="FFFFFF"/>
                  </a:solidFill>
                  <a:latin typeface="Gatwick Bold"/>
                </a:rPr>
                <a:t>Impacto Esperado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638027"/>
              <a:ext cx="9511134" cy="4852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9"/>
                </a:lnSpc>
                <a:spcBef>
                  <a:spcPct val="0"/>
                </a:spcBef>
              </a:pPr>
              <a:r>
                <a:rPr lang="en-US" sz="3699">
                  <a:solidFill>
                    <a:srgbClr val="000000"/>
                  </a:solidFill>
                  <a:latin typeface="DM Sans"/>
                </a:rPr>
                <a:t>O banco de tintas visa promover uma cultura de sustentabilidade e responsabilidade ambiental, alinhado aos Objetivos de Desenvolvimento Sustentável (ODS) da ONU.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9777810">
            <a:off x="-2361636" y="-2141639"/>
            <a:ext cx="12221443" cy="6159813"/>
          </a:xfrm>
          <a:custGeom>
            <a:avLst/>
            <a:gdLst/>
            <a:ahLst/>
            <a:cxnLst/>
            <a:rect r="r" b="b" t="t" l="l"/>
            <a:pathLst>
              <a:path h="6159813" w="12221443">
                <a:moveTo>
                  <a:pt x="0" y="0"/>
                </a:moveTo>
                <a:lnTo>
                  <a:pt x="12221443" y="0"/>
                </a:lnTo>
                <a:lnTo>
                  <a:pt x="12221443" y="6159813"/>
                </a:lnTo>
                <a:lnTo>
                  <a:pt x="0" y="6159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-118629"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9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36636" y="2596971"/>
            <a:ext cx="3172990" cy="3172977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3333" t="0" r="-33333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184197" y="2596971"/>
            <a:ext cx="3172990" cy="317297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8888" t="0" r="-38888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931757" y="2596971"/>
            <a:ext cx="3172990" cy="317297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7803" t="0" r="-56313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7581568">
            <a:off x="883276" y="-3246467"/>
            <a:ext cx="1914082" cy="6805624"/>
          </a:xfrm>
          <a:custGeom>
            <a:avLst/>
            <a:gdLst/>
            <a:ahLst/>
            <a:cxnLst/>
            <a:rect r="r" b="b" t="t" l="l"/>
            <a:pathLst>
              <a:path h="6805624" w="1914082">
                <a:moveTo>
                  <a:pt x="0" y="0"/>
                </a:moveTo>
                <a:lnTo>
                  <a:pt x="1914082" y="0"/>
                </a:lnTo>
                <a:lnTo>
                  <a:pt x="1914082" y="6805624"/>
                </a:lnTo>
                <a:lnTo>
                  <a:pt x="0" y="68056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535265">
            <a:off x="15560141" y="-1648047"/>
            <a:ext cx="2367703" cy="6051637"/>
          </a:xfrm>
          <a:custGeom>
            <a:avLst/>
            <a:gdLst/>
            <a:ahLst/>
            <a:cxnLst/>
            <a:rect r="r" b="b" t="t" l="l"/>
            <a:pathLst>
              <a:path h="6051637" w="2367703">
                <a:moveTo>
                  <a:pt x="0" y="0"/>
                </a:moveTo>
                <a:lnTo>
                  <a:pt x="2367703" y="0"/>
                </a:lnTo>
                <a:lnTo>
                  <a:pt x="2367703" y="6051636"/>
                </a:lnTo>
                <a:lnTo>
                  <a:pt x="0" y="60516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4678374" y="2596971"/>
            <a:ext cx="3172990" cy="3172977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071812" y="339546"/>
            <a:ext cx="12153900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8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Gatwick Ultra-Bold"/>
              </a:rPr>
              <a:t>Funcionalidades da Plataforma Digital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5373995"/>
            <a:ext cx="4186360" cy="677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6"/>
              </a:lnSpc>
              <a:spcBef>
                <a:spcPct val="0"/>
              </a:spcBef>
            </a:pPr>
            <a:r>
              <a:rPr lang="en-US" sz="3697" spc="-18">
                <a:solidFill>
                  <a:srgbClr val="FFFFFF"/>
                </a:solidFill>
                <a:latin typeface="Gatwick Bold"/>
              </a:rPr>
              <a:t>Cadastro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86360" y="3763500"/>
            <a:ext cx="421102" cy="716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63"/>
              </a:lnSpc>
              <a:spcBef>
                <a:spcPct val="0"/>
              </a:spcBef>
            </a:pPr>
            <a:r>
              <a:rPr lang="en-US" sz="3902" spc="-19">
                <a:solidFill>
                  <a:srgbClr val="FFFFFF"/>
                </a:solidFill>
                <a:latin typeface="Gatwick Ultra-Bold"/>
              </a:rPr>
              <a:t>+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85772" y="3857297"/>
            <a:ext cx="421102" cy="716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63"/>
              </a:lnSpc>
              <a:spcBef>
                <a:spcPct val="0"/>
              </a:spcBef>
            </a:pPr>
            <a:r>
              <a:rPr lang="en-US" sz="3902" spc="-19">
                <a:solidFill>
                  <a:srgbClr val="FFFFFF"/>
                </a:solidFill>
                <a:latin typeface="Gatwick Ultra-Bold"/>
              </a:rPr>
              <a:t>=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76635" y="5375497"/>
            <a:ext cx="2388112" cy="67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6"/>
              </a:lnSpc>
              <a:spcBef>
                <a:spcPct val="0"/>
              </a:spcBef>
            </a:pPr>
            <a:r>
              <a:rPr lang="en-US" sz="3697" spc="-18" strike="noStrike" u="none">
                <a:solidFill>
                  <a:srgbClr val="FFFFFF"/>
                </a:solidFill>
                <a:latin typeface="Gatwick Bold"/>
              </a:rPr>
              <a:t>Doação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47836" y="5375497"/>
            <a:ext cx="3937935" cy="67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6"/>
              </a:lnSpc>
              <a:spcBef>
                <a:spcPct val="0"/>
              </a:spcBef>
            </a:pPr>
            <a:r>
              <a:rPr lang="en-US" sz="3697" spc="-18" strike="noStrike" u="none">
                <a:solidFill>
                  <a:srgbClr val="FFFFFF"/>
                </a:solidFill>
                <a:latin typeface="Gatwick Bold"/>
              </a:rPr>
              <a:t>Recebimento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938211" y="3763500"/>
            <a:ext cx="421102" cy="716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63"/>
              </a:lnSpc>
              <a:spcBef>
                <a:spcPct val="0"/>
              </a:spcBef>
            </a:pPr>
            <a:r>
              <a:rPr lang="en-US" sz="3902" spc="-19">
                <a:solidFill>
                  <a:srgbClr val="FFFFFF"/>
                </a:solidFill>
                <a:latin typeface="Gatwick Ultra-Bold"/>
              </a:rPr>
              <a:t>+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367908" y="5375497"/>
            <a:ext cx="3920092" cy="674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6"/>
              </a:lnSpc>
              <a:spcBef>
                <a:spcPct val="0"/>
              </a:spcBef>
            </a:pPr>
            <a:r>
              <a:rPr lang="en-US" sz="3697" spc="-18" strike="noStrike" u="none">
                <a:solidFill>
                  <a:srgbClr val="FFFFFF"/>
                </a:solidFill>
                <a:latin typeface="Gatwick Bold"/>
              </a:rPr>
              <a:t>Certificado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0" y="6217617"/>
            <a:ext cx="4186360" cy="378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DM Sans"/>
              </a:rPr>
              <a:t>Cadastro de doadores e receptores com informações como nome, endereço, contato e setor de atuação.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77511" y="6217617"/>
            <a:ext cx="4260700" cy="378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DM Sans"/>
              </a:rPr>
              <a:t>Registro de informações sobre as tintas doadas, como marca, tipo, cor, tamanho do recipiente e preço de varejo.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59314" y="6217617"/>
            <a:ext cx="4182069" cy="3787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DM Sans"/>
              </a:rPr>
              <a:t>Seleção de cores e tipos de tintas desejadas pelos receptores, com opção de agendamento para retirada.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367908" y="6217617"/>
            <a:ext cx="3920092" cy="324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DM Sans"/>
              </a:rPr>
              <a:t>Emissão de certificado de doação/entrega para os participantes do projeto.</a:t>
            </a:r>
          </a:p>
        </p:txBody>
      </p:sp>
    </p:spTree>
  </p:cSld>
  <p:clrMapOvr>
    <a:masterClrMapping/>
  </p:clrMapOvr>
  <p:transition spd="slow">
    <p:push dir="r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9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03369">
            <a:off x="-4206764" y="8556136"/>
            <a:ext cx="6499878" cy="4623038"/>
          </a:xfrm>
          <a:custGeom>
            <a:avLst/>
            <a:gdLst/>
            <a:ahLst/>
            <a:cxnLst/>
            <a:rect r="r" b="b" t="t" l="l"/>
            <a:pathLst>
              <a:path h="4623038" w="6499878">
                <a:moveTo>
                  <a:pt x="0" y="0"/>
                </a:moveTo>
                <a:lnTo>
                  <a:pt x="6499877" y="0"/>
                </a:lnTo>
                <a:lnTo>
                  <a:pt x="6499877" y="4623038"/>
                </a:lnTo>
                <a:lnTo>
                  <a:pt x="0" y="4623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857627">
            <a:off x="14077575" y="1604413"/>
            <a:ext cx="4403863" cy="3512081"/>
          </a:xfrm>
          <a:custGeom>
            <a:avLst/>
            <a:gdLst/>
            <a:ahLst/>
            <a:cxnLst/>
            <a:rect r="r" b="b" t="t" l="l"/>
            <a:pathLst>
              <a:path h="3512081" w="4403863">
                <a:moveTo>
                  <a:pt x="0" y="0"/>
                </a:moveTo>
                <a:lnTo>
                  <a:pt x="4403863" y="0"/>
                </a:lnTo>
                <a:lnTo>
                  <a:pt x="4403863" y="3512080"/>
                </a:lnTo>
                <a:lnTo>
                  <a:pt x="0" y="3512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620153">
            <a:off x="16136944" y="-1080176"/>
            <a:ext cx="2363046" cy="4406612"/>
          </a:xfrm>
          <a:custGeom>
            <a:avLst/>
            <a:gdLst/>
            <a:ahLst/>
            <a:cxnLst/>
            <a:rect r="r" b="b" t="t" l="l"/>
            <a:pathLst>
              <a:path h="4406612" w="2363046">
                <a:moveTo>
                  <a:pt x="0" y="0"/>
                </a:moveTo>
                <a:lnTo>
                  <a:pt x="2363046" y="0"/>
                </a:lnTo>
                <a:lnTo>
                  <a:pt x="2363046" y="4406612"/>
                </a:lnTo>
                <a:lnTo>
                  <a:pt x="0" y="4406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777810">
            <a:off x="-2361636" y="-2141639"/>
            <a:ext cx="12221443" cy="6159813"/>
          </a:xfrm>
          <a:custGeom>
            <a:avLst/>
            <a:gdLst/>
            <a:ahLst/>
            <a:cxnLst/>
            <a:rect r="r" b="b" t="t" l="l"/>
            <a:pathLst>
              <a:path h="6159813" w="12221443">
                <a:moveTo>
                  <a:pt x="0" y="0"/>
                </a:moveTo>
                <a:lnTo>
                  <a:pt x="12221443" y="0"/>
                </a:lnTo>
                <a:lnTo>
                  <a:pt x="12221443" y="6159813"/>
                </a:lnTo>
                <a:lnTo>
                  <a:pt x="0" y="6159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-11862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23915" y="1885900"/>
            <a:ext cx="5032274" cy="7904419"/>
            <a:chOff x="0" y="0"/>
            <a:chExt cx="6709699" cy="1053922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1020947" y="0"/>
              <a:ext cx="5124795" cy="5124795"/>
              <a:chOff x="0" y="0"/>
              <a:chExt cx="13716000" cy="13716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3716000" cy="13716000"/>
              </a:xfrm>
              <a:custGeom>
                <a:avLst/>
                <a:gdLst/>
                <a:ahLst/>
                <a:cxnLst/>
                <a:rect r="r" b="b" t="t" l="l"/>
                <a:pathLst>
                  <a:path h="13716000" w="13716000">
                    <a:moveTo>
                      <a:pt x="6857994" y="0"/>
                    </a:moveTo>
                    <a:lnTo>
                      <a:pt x="6858008" y="0"/>
                    </a:lnTo>
                    <a:cubicBezTo>
                      <a:pt x="10645573" y="1"/>
                      <a:pt x="13716000" y="3070429"/>
                      <a:pt x="13716000" y="6857994"/>
                    </a:cubicBezTo>
                    <a:lnTo>
                      <a:pt x="13716000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70428" y="0"/>
                      <a:pt x="6857994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80738" t="0" r="-1261" b="0"/>
                </a:stretch>
              </a:blip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5379192"/>
              <a:ext cx="6709699" cy="1425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15">
                  <a:solidFill>
                    <a:srgbClr val="FFFFFF"/>
                  </a:solidFill>
                  <a:latin typeface="Gatwick Bold"/>
                </a:rPr>
                <a:t>Desenvolvimento da Plataforma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249925"/>
              <a:ext cx="6709699" cy="328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Criação da plataforma digital para gerenciar o fluxo de doações e recebimentos de tintas.</a:t>
              </a:r>
            </a:p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888807" y="1885900"/>
            <a:ext cx="6133189" cy="7904419"/>
            <a:chOff x="0" y="0"/>
            <a:chExt cx="8177585" cy="1053922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526395" y="0"/>
              <a:ext cx="5124795" cy="5124795"/>
              <a:chOff x="0" y="0"/>
              <a:chExt cx="13716000" cy="13716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3716000" cy="13716000"/>
              </a:xfrm>
              <a:custGeom>
                <a:avLst/>
                <a:gdLst/>
                <a:ahLst/>
                <a:cxnLst/>
                <a:rect r="r" b="b" t="t" l="l"/>
                <a:pathLst>
                  <a:path h="13716000" w="13716000">
                    <a:moveTo>
                      <a:pt x="6857994" y="0"/>
                    </a:moveTo>
                    <a:lnTo>
                      <a:pt x="6858008" y="0"/>
                    </a:lnTo>
                    <a:cubicBezTo>
                      <a:pt x="10645573" y="1"/>
                      <a:pt x="13716000" y="3070429"/>
                      <a:pt x="13716000" y="6857994"/>
                    </a:cubicBezTo>
                    <a:lnTo>
                      <a:pt x="13716000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70428" y="0"/>
                      <a:pt x="6857994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17729" t="0" r="-92270" b="0"/>
                </a:stretch>
              </a:blip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5379192"/>
              <a:ext cx="8168486" cy="1425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15">
                  <a:solidFill>
                    <a:srgbClr val="FFFFFF"/>
                  </a:solidFill>
                  <a:latin typeface="Gatwick Bold"/>
                </a:rPr>
                <a:t>Divulgação e Engajamento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100" y="7249925"/>
              <a:ext cx="8168486" cy="328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Divulgação interna na Fatec Jundiaí e busca por parcerias para ampliar a conscientização e participação da comunidade.</a:t>
              </a:r>
            </a:p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152220" y="1885900"/>
            <a:ext cx="5485164" cy="8492302"/>
            <a:chOff x="0" y="0"/>
            <a:chExt cx="7313552" cy="1132307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1097260" y="0"/>
              <a:ext cx="5124795" cy="5124795"/>
              <a:chOff x="0" y="0"/>
              <a:chExt cx="13716000" cy="13716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3716000" cy="13716000"/>
              </a:xfrm>
              <a:custGeom>
                <a:avLst/>
                <a:gdLst/>
                <a:ahLst/>
                <a:cxnLst/>
                <a:rect r="r" b="b" t="t" l="l"/>
                <a:pathLst>
                  <a:path h="13716000" w="13716000">
                    <a:moveTo>
                      <a:pt x="6857994" y="0"/>
                    </a:moveTo>
                    <a:lnTo>
                      <a:pt x="6858008" y="0"/>
                    </a:lnTo>
                    <a:cubicBezTo>
                      <a:pt x="10645573" y="1"/>
                      <a:pt x="13716000" y="3070429"/>
                      <a:pt x="13716000" y="6857994"/>
                    </a:cubicBezTo>
                    <a:lnTo>
                      <a:pt x="13716000" y="13716000"/>
                    </a:lnTo>
                    <a:lnTo>
                      <a:pt x="0" y="13716000"/>
                    </a:lnTo>
                    <a:lnTo>
                      <a:pt x="0" y="6857994"/>
                    </a:lnTo>
                    <a:cubicBezTo>
                      <a:pt x="0" y="3070428"/>
                      <a:pt x="3070428" y="0"/>
                      <a:pt x="6857994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-5578" r="0" b="-5578"/>
                </a:stretch>
              </a:blip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5451836"/>
              <a:ext cx="7307791" cy="2136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-15">
                  <a:solidFill>
                    <a:srgbClr val="FFFFFF"/>
                  </a:solidFill>
                  <a:latin typeface="Gatwick Bold"/>
                </a:rPr>
                <a:t>Implementação do Ponto de Armazenamento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761" y="8033770"/>
              <a:ext cx="7307791" cy="328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Estabelecimento de um local físico dentro da Fatec Jundiaí para recebimento e distribuição das tintas doadas.</a:t>
              </a:r>
            </a:p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596490" y="457200"/>
            <a:ext cx="1509502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Gatwick Ultra-Bold"/>
              </a:rPr>
              <a:t>Etapas de Implementação</a:t>
            </a:r>
          </a:p>
        </p:txBody>
      </p:sp>
    </p:spTree>
  </p:cSld>
  <p:clrMapOvr>
    <a:masterClrMapping/>
  </p:clrMapOvr>
  <p:transition spd="slow">
    <p:push dir="r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9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690876">
            <a:off x="-2406628" y="-477521"/>
            <a:ext cx="10838553" cy="12161752"/>
            <a:chOff x="0" y="0"/>
            <a:chExt cx="565912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72720" y="-181610"/>
              <a:ext cx="5925820" cy="6649720"/>
            </a:xfrm>
            <a:custGeom>
              <a:avLst/>
              <a:gdLst/>
              <a:ahLst/>
              <a:cxnLst/>
              <a:rect r="r" b="b" t="t" l="l"/>
              <a:pathLst>
                <a:path h="6649720" w="5925820">
                  <a:moveTo>
                    <a:pt x="636270" y="3585210"/>
                  </a:moveTo>
                  <a:cubicBezTo>
                    <a:pt x="535940" y="3595370"/>
                    <a:pt x="447040" y="3578860"/>
                    <a:pt x="374650" y="3533140"/>
                  </a:cubicBezTo>
                  <a:cubicBezTo>
                    <a:pt x="0" y="3295650"/>
                    <a:pt x="165100" y="2364740"/>
                    <a:pt x="741680" y="1455420"/>
                  </a:cubicBezTo>
                  <a:cubicBezTo>
                    <a:pt x="1318260" y="546100"/>
                    <a:pt x="2090420" y="0"/>
                    <a:pt x="2465070" y="237490"/>
                  </a:cubicBezTo>
                  <a:cubicBezTo>
                    <a:pt x="2644140" y="350520"/>
                    <a:pt x="2700020" y="622300"/>
                    <a:pt x="2646680" y="974090"/>
                  </a:cubicBezTo>
                  <a:cubicBezTo>
                    <a:pt x="3092450" y="774700"/>
                    <a:pt x="3489960" y="676910"/>
                    <a:pt x="3766820" y="698500"/>
                  </a:cubicBezTo>
                  <a:cubicBezTo>
                    <a:pt x="3884930" y="687070"/>
                    <a:pt x="3989070" y="707390"/>
                    <a:pt x="4072890" y="764540"/>
                  </a:cubicBezTo>
                  <a:cubicBezTo>
                    <a:pt x="4478020" y="1036320"/>
                    <a:pt x="4286250" y="2043430"/>
                    <a:pt x="3658870" y="3094990"/>
                  </a:cubicBezTo>
                  <a:cubicBezTo>
                    <a:pt x="4177030" y="3007360"/>
                    <a:pt x="4589780" y="3054350"/>
                    <a:pt x="4751070" y="3239770"/>
                  </a:cubicBezTo>
                  <a:cubicBezTo>
                    <a:pt x="4998720" y="3458210"/>
                    <a:pt x="4969510" y="4056380"/>
                    <a:pt x="4690110" y="4704080"/>
                  </a:cubicBezTo>
                  <a:cubicBezTo>
                    <a:pt x="5271770" y="4700270"/>
                    <a:pt x="5737860" y="4923790"/>
                    <a:pt x="5820410" y="5289550"/>
                  </a:cubicBezTo>
                  <a:cubicBezTo>
                    <a:pt x="5925820" y="5759450"/>
                    <a:pt x="5358130" y="6289040"/>
                    <a:pt x="4551680" y="6470650"/>
                  </a:cubicBezTo>
                  <a:cubicBezTo>
                    <a:pt x="3751580" y="6649720"/>
                    <a:pt x="3017520" y="6421120"/>
                    <a:pt x="2901950" y="5957570"/>
                  </a:cubicBezTo>
                  <a:cubicBezTo>
                    <a:pt x="2792730" y="5715000"/>
                    <a:pt x="2821940" y="5309870"/>
                    <a:pt x="2979420" y="4859020"/>
                  </a:cubicBezTo>
                  <a:cubicBezTo>
                    <a:pt x="2077720" y="5168900"/>
                    <a:pt x="1282700" y="5158740"/>
                    <a:pt x="1137920" y="4815840"/>
                  </a:cubicBezTo>
                  <a:cubicBezTo>
                    <a:pt x="982980" y="4556760"/>
                    <a:pt x="1028700" y="4071620"/>
                    <a:pt x="1240790" y="3501390"/>
                  </a:cubicBezTo>
                  <a:cubicBezTo>
                    <a:pt x="1007110" y="3568700"/>
                    <a:pt x="800100" y="3597910"/>
                    <a:pt x="636270" y="3585210"/>
                  </a:cubicBezTo>
                  <a:lnTo>
                    <a:pt x="636270" y="3585210"/>
                  </a:lnTo>
                  <a:close/>
                </a:path>
              </a:pathLst>
            </a:custGeom>
            <a:blipFill>
              <a:blip r:embed="rId2"/>
              <a:stretch>
                <a:fillRect l="0" t="-16885" r="0" b="-1688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941619" y="6887907"/>
            <a:ext cx="6718534" cy="3156624"/>
            <a:chOff x="0" y="0"/>
            <a:chExt cx="8958046" cy="4208832"/>
          </a:xfrm>
        </p:grpSpPr>
        <p:sp>
          <p:nvSpPr>
            <p:cNvPr name="Freeform 5" id="5"/>
            <p:cNvSpPr/>
            <p:nvPr/>
          </p:nvSpPr>
          <p:spPr>
            <a:xfrm flipH="false" flipV="false" rot="-10425523">
              <a:off x="153073" y="460555"/>
              <a:ext cx="8651900" cy="3287722"/>
            </a:xfrm>
            <a:custGeom>
              <a:avLst/>
              <a:gdLst/>
              <a:ahLst/>
              <a:cxnLst/>
              <a:rect r="r" b="b" t="t" l="l"/>
              <a:pathLst>
                <a:path h="3287722" w="8651900">
                  <a:moveTo>
                    <a:pt x="0" y="0"/>
                  </a:moveTo>
                  <a:lnTo>
                    <a:pt x="8651900" y="0"/>
                  </a:lnTo>
                  <a:lnTo>
                    <a:pt x="8651900" y="3287722"/>
                  </a:lnTo>
                  <a:lnTo>
                    <a:pt x="0" y="3287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501440" y="1249370"/>
              <a:ext cx="6951278" cy="1691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45"/>
                </a:lnSpc>
                <a:spcBef>
                  <a:spcPct val="0"/>
                </a:spcBef>
              </a:pPr>
              <a:r>
                <a:rPr lang="en-US" sz="1573">
                  <a:solidFill>
                    <a:srgbClr val="000000"/>
                  </a:solidFill>
                  <a:latin typeface="DM Sans Bold"/>
                </a:rPr>
                <a:t>Tornar as cidades e os assentamentos humanos inclusivos, seguros, resilientes e sustentáveis. Até 2030, garantir o acesso de todos à habitação segura, adequada e a preço acessível, e aos serviços básicos e urbanizar as favelas.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168226" y="2302956"/>
            <a:ext cx="10091074" cy="6600797"/>
            <a:chOff x="0" y="0"/>
            <a:chExt cx="13454765" cy="880106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351983" y="-76200"/>
              <a:ext cx="12750800" cy="2895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Gatwick Ultra-Bold"/>
                </a:rPr>
                <a:t>Alinhamento com os ODS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577033"/>
              <a:ext cx="13439793" cy="865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79"/>
                </a:lnSpc>
                <a:spcBef>
                  <a:spcPct val="0"/>
                </a:spcBef>
              </a:pPr>
              <a:r>
                <a:rPr lang="en-US" sz="3699" spc="-18">
                  <a:solidFill>
                    <a:srgbClr val="FFFFFF"/>
                  </a:solidFill>
                  <a:latin typeface="Gatwick Bold"/>
                </a:rPr>
                <a:t>ODS 11 - Cidades Sustentáveis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972" y="5208868"/>
              <a:ext cx="13439793" cy="3592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8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DM Sans"/>
                </a:rPr>
                <a:t>O projeto Banco de Tintas está alinhado com o Objetivo de Desenvolvimento Sustentável 11 da ONU, que visa tornar as cidades e os assentamentos humanos inclusivos, seguros, resilientes e sustentáveis.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9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690876">
            <a:off x="-2406628" y="-477521"/>
            <a:ext cx="10838553" cy="12161752"/>
            <a:chOff x="0" y="0"/>
            <a:chExt cx="565912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72720" y="-181610"/>
              <a:ext cx="5925820" cy="6649720"/>
            </a:xfrm>
            <a:custGeom>
              <a:avLst/>
              <a:gdLst/>
              <a:ahLst/>
              <a:cxnLst/>
              <a:rect r="r" b="b" t="t" l="l"/>
              <a:pathLst>
                <a:path h="6649720" w="5925820">
                  <a:moveTo>
                    <a:pt x="636270" y="3585210"/>
                  </a:moveTo>
                  <a:cubicBezTo>
                    <a:pt x="535940" y="3595370"/>
                    <a:pt x="447040" y="3578860"/>
                    <a:pt x="374650" y="3533140"/>
                  </a:cubicBezTo>
                  <a:cubicBezTo>
                    <a:pt x="0" y="3295650"/>
                    <a:pt x="165100" y="2364740"/>
                    <a:pt x="741680" y="1455420"/>
                  </a:cubicBezTo>
                  <a:cubicBezTo>
                    <a:pt x="1318260" y="546100"/>
                    <a:pt x="2090420" y="0"/>
                    <a:pt x="2465070" y="237490"/>
                  </a:cubicBezTo>
                  <a:cubicBezTo>
                    <a:pt x="2644140" y="350520"/>
                    <a:pt x="2700020" y="622300"/>
                    <a:pt x="2646680" y="974090"/>
                  </a:cubicBezTo>
                  <a:cubicBezTo>
                    <a:pt x="3092450" y="774700"/>
                    <a:pt x="3489960" y="676910"/>
                    <a:pt x="3766820" y="698500"/>
                  </a:cubicBezTo>
                  <a:cubicBezTo>
                    <a:pt x="3884930" y="687070"/>
                    <a:pt x="3989070" y="707390"/>
                    <a:pt x="4072890" y="764540"/>
                  </a:cubicBezTo>
                  <a:cubicBezTo>
                    <a:pt x="4478020" y="1036320"/>
                    <a:pt x="4286250" y="2043430"/>
                    <a:pt x="3658870" y="3094990"/>
                  </a:cubicBezTo>
                  <a:cubicBezTo>
                    <a:pt x="4177030" y="3007360"/>
                    <a:pt x="4589780" y="3054350"/>
                    <a:pt x="4751070" y="3239770"/>
                  </a:cubicBezTo>
                  <a:cubicBezTo>
                    <a:pt x="4998720" y="3458210"/>
                    <a:pt x="4969510" y="4056380"/>
                    <a:pt x="4690110" y="4704080"/>
                  </a:cubicBezTo>
                  <a:cubicBezTo>
                    <a:pt x="5271770" y="4700270"/>
                    <a:pt x="5737860" y="4923790"/>
                    <a:pt x="5820410" y="5289550"/>
                  </a:cubicBezTo>
                  <a:cubicBezTo>
                    <a:pt x="5925820" y="5759450"/>
                    <a:pt x="5358130" y="6289040"/>
                    <a:pt x="4551680" y="6470650"/>
                  </a:cubicBezTo>
                  <a:cubicBezTo>
                    <a:pt x="3751580" y="6649720"/>
                    <a:pt x="3017520" y="6421120"/>
                    <a:pt x="2901950" y="5957570"/>
                  </a:cubicBezTo>
                  <a:cubicBezTo>
                    <a:pt x="2792730" y="5715000"/>
                    <a:pt x="2821940" y="5309870"/>
                    <a:pt x="2979420" y="4859020"/>
                  </a:cubicBezTo>
                  <a:cubicBezTo>
                    <a:pt x="2077720" y="5168900"/>
                    <a:pt x="1282700" y="5158740"/>
                    <a:pt x="1137920" y="4815840"/>
                  </a:cubicBezTo>
                  <a:cubicBezTo>
                    <a:pt x="982980" y="4556760"/>
                    <a:pt x="1028700" y="4071620"/>
                    <a:pt x="1240790" y="3501390"/>
                  </a:cubicBezTo>
                  <a:cubicBezTo>
                    <a:pt x="1007110" y="3568700"/>
                    <a:pt x="800100" y="3597910"/>
                    <a:pt x="636270" y="3585210"/>
                  </a:cubicBezTo>
                  <a:lnTo>
                    <a:pt x="636270" y="3585210"/>
                  </a:lnTo>
                  <a:close/>
                </a:path>
              </a:pathLst>
            </a:custGeom>
            <a:blipFill>
              <a:blip r:embed="rId2"/>
              <a:stretch>
                <a:fillRect l="0" t="-16885" r="0" b="-1688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68226" y="2302956"/>
            <a:ext cx="10091074" cy="6572222"/>
            <a:chOff x="0" y="0"/>
            <a:chExt cx="13454765" cy="876296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351983" y="-76200"/>
              <a:ext cx="12750800" cy="430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Gatwick Ultra-Bold"/>
                </a:rPr>
                <a:t>Promover a sustentabilidade ambiental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986733"/>
              <a:ext cx="13439793" cy="865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79"/>
                </a:lnSpc>
                <a:spcBef>
                  <a:spcPct val="0"/>
                </a:spcBef>
              </a:pPr>
              <a:r>
                <a:rPr lang="en-US" sz="3699" spc="-18">
                  <a:solidFill>
                    <a:srgbClr val="FFFFFF"/>
                  </a:solidFill>
                  <a:latin typeface="Gatwick Bold"/>
                </a:rPr>
                <a:t>Redução de Impactos Ambientais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4972" y="6618568"/>
              <a:ext cx="13439793" cy="2144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8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DM Sans"/>
                </a:rPr>
                <a:t>O projeto visa reduzir o descarte inadequado de tintas, evitando a contaminação do solo e das águas, e promovendo a sustentabilidade ambiental.</a:t>
              </a:r>
            </a:p>
          </p:txBody>
        </p:sp>
      </p:grpSp>
    </p:spTree>
  </p:cSld>
  <p:clrMapOvr>
    <a:masterClrMapping/>
  </p:clrMapOvr>
  <p:transition spd="slow">
    <p:push dir="d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9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690876">
            <a:off x="-2406628" y="-477521"/>
            <a:ext cx="10838553" cy="12161752"/>
            <a:chOff x="0" y="0"/>
            <a:chExt cx="565912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72720" y="-181610"/>
              <a:ext cx="5925820" cy="6649720"/>
            </a:xfrm>
            <a:custGeom>
              <a:avLst/>
              <a:gdLst/>
              <a:ahLst/>
              <a:cxnLst/>
              <a:rect r="r" b="b" t="t" l="l"/>
              <a:pathLst>
                <a:path h="6649720" w="5925820">
                  <a:moveTo>
                    <a:pt x="636270" y="3585210"/>
                  </a:moveTo>
                  <a:cubicBezTo>
                    <a:pt x="535940" y="3595370"/>
                    <a:pt x="447040" y="3578860"/>
                    <a:pt x="374650" y="3533140"/>
                  </a:cubicBezTo>
                  <a:cubicBezTo>
                    <a:pt x="0" y="3295650"/>
                    <a:pt x="165100" y="2364740"/>
                    <a:pt x="741680" y="1455420"/>
                  </a:cubicBezTo>
                  <a:cubicBezTo>
                    <a:pt x="1318260" y="546100"/>
                    <a:pt x="2090420" y="0"/>
                    <a:pt x="2465070" y="237490"/>
                  </a:cubicBezTo>
                  <a:cubicBezTo>
                    <a:pt x="2644140" y="350520"/>
                    <a:pt x="2700020" y="622300"/>
                    <a:pt x="2646680" y="974090"/>
                  </a:cubicBezTo>
                  <a:cubicBezTo>
                    <a:pt x="3092450" y="774700"/>
                    <a:pt x="3489960" y="676910"/>
                    <a:pt x="3766820" y="698500"/>
                  </a:cubicBezTo>
                  <a:cubicBezTo>
                    <a:pt x="3884930" y="687070"/>
                    <a:pt x="3989070" y="707390"/>
                    <a:pt x="4072890" y="764540"/>
                  </a:cubicBezTo>
                  <a:cubicBezTo>
                    <a:pt x="4478020" y="1036320"/>
                    <a:pt x="4286250" y="2043430"/>
                    <a:pt x="3658870" y="3094990"/>
                  </a:cubicBezTo>
                  <a:cubicBezTo>
                    <a:pt x="4177030" y="3007360"/>
                    <a:pt x="4589780" y="3054350"/>
                    <a:pt x="4751070" y="3239770"/>
                  </a:cubicBezTo>
                  <a:cubicBezTo>
                    <a:pt x="4998720" y="3458210"/>
                    <a:pt x="4969510" y="4056380"/>
                    <a:pt x="4690110" y="4704080"/>
                  </a:cubicBezTo>
                  <a:cubicBezTo>
                    <a:pt x="5271770" y="4700270"/>
                    <a:pt x="5737860" y="4923790"/>
                    <a:pt x="5820410" y="5289550"/>
                  </a:cubicBezTo>
                  <a:cubicBezTo>
                    <a:pt x="5925820" y="5759450"/>
                    <a:pt x="5358130" y="6289040"/>
                    <a:pt x="4551680" y="6470650"/>
                  </a:cubicBezTo>
                  <a:cubicBezTo>
                    <a:pt x="3751580" y="6649720"/>
                    <a:pt x="3017520" y="6421120"/>
                    <a:pt x="2901950" y="5957570"/>
                  </a:cubicBezTo>
                  <a:cubicBezTo>
                    <a:pt x="2792730" y="5715000"/>
                    <a:pt x="2821940" y="5309870"/>
                    <a:pt x="2979420" y="4859020"/>
                  </a:cubicBezTo>
                  <a:cubicBezTo>
                    <a:pt x="2077720" y="5168900"/>
                    <a:pt x="1282700" y="5158740"/>
                    <a:pt x="1137920" y="4815840"/>
                  </a:cubicBezTo>
                  <a:cubicBezTo>
                    <a:pt x="982980" y="4556760"/>
                    <a:pt x="1028700" y="4071620"/>
                    <a:pt x="1240790" y="3501390"/>
                  </a:cubicBezTo>
                  <a:cubicBezTo>
                    <a:pt x="1007110" y="3568700"/>
                    <a:pt x="800100" y="3597910"/>
                    <a:pt x="636270" y="3585210"/>
                  </a:cubicBezTo>
                  <a:lnTo>
                    <a:pt x="636270" y="3585210"/>
                  </a:lnTo>
                  <a:close/>
                </a:path>
              </a:pathLst>
            </a:custGeom>
            <a:blipFill>
              <a:blip r:embed="rId2"/>
              <a:stretch>
                <a:fillRect l="0" t="-16885" r="0" b="-1688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168226" y="2302956"/>
            <a:ext cx="10091074" cy="7115147"/>
            <a:chOff x="0" y="0"/>
            <a:chExt cx="13454765" cy="948686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351983" y="-76200"/>
              <a:ext cx="12750800" cy="430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Gatwick Ultra-Bold"/>
                </a:rPr>
                <a:t>Contribuir diretamente a atingir a ODS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986733"/>
              <a:ext cx="13439793" cy="865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79"/>
                </a:lnSpc>
                <a:spcBef>
                  <a:spcPct val="0"/>
                </a:spcBef>
              </a:pPr>
              <a:r>
                <a:rPr lang="en-US" sz="3699" spc="-18">
                  <a:solidFill>
                    <a:srgbClr val="FFFFFF"/>
                  </a:solidFill>
                  <a:latin typeface="Gatwick Bold"/>
                </a:rPr>
                <a:t>ODS 11 - Cidades Sustentáveis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4972" y="6618568"/>
              <a:ext cx="13439793" cy="2868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89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00000"/>
                  </a:solidFill>
                  <a:latin typeface="DM Sans"/>
                </a:rPr>
                <a:t>A adoção de práticas de economia circular, como a reutilização de tintas, contribui diretamente para o alcance dos Objetivos de Desenvolvimento Sustentável.</a:t>
              </a:r>
            </a:p>
          </p:txBody>
        </p:sp>
      </p:grpSp>
    </p:spTree>
  </p:cSld>
  <p:clrMapOvr>
    <a:masterClrMapping/>
  </p:clrMapOvr>
  <p:transition spd="slow">
    <p:push dir="d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9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783847">
            <a:off x="-6960217" y="4558491"/>
            <a:ext cx="11054254" cy="7862338"/>
          </a:xfrm>
          <a:custGeom>
            <a:avLst/>
            <a:gdLst/>
            <a:ahLst/>
            <a:cxnLst/>
            <a:rect r="r" b="b" t="t" l="l"/>
            <a:pathLst>
              <a:path h="7862338" w="11054254">
                <a:moveTo>
                  <a:pt x="0" y="0"/>
                </a:moveTo>
                <a:lnTo>
                  <a:pt x="11054255" y="0"/>
                </a:lnTo>
                <a:lnTo>
                  <a:pt x="11054255" y="7862338"/>
                </a:lnTo>
                <a:lnTo>
                  <a:pt x="0" y="7862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9159596">
            <a:off x="-1650035" y="-1274646"/>
            <a:ext cx="4044032" cy="7541319"/>
          </a:xfrm>
          <a:custGeom>
            <a:avLst/>
            <a:gdLst/>
            <a:ahLst/>
            <a:cxnLst/>
            <a:rect r="r" b="b" t="t" l="l"/>
            <a:pathLst>
              <a:path h="7541319" w="4044032">
                <a:moveTo>
                  <a:pt x="0" y="0"/>
                </a:moveTo>
                <a:lnTo>
                  <a:pt x="4044033" y="0"/>
                </a:lnTo>
                <a:lnTo>
                  <a:pt x="4044033" y="7541319"/>
                </a:lnTo>
                <a:lnTo>
                  <a:pt x="0" y="7541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498722">
            <a:off x="-2062556" y="-627941"/>
            <a:ext cx="4125113" cy="4114800"/>
          </a:xfrm>
          <a:custGeom>
            <a:avLst/>
            <a:gdLst/>
            <a:ahLst/>
            <a:cxnLst/>
            <a:rect r="r" b="b" t="t" l="l"/>
            <a:pathLst>
              <a:path h="4114800" w="4125113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198598" y="2496014"/>
            <a:ext cx="3172990" cy="3172977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40999" t="0" r="-40999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439060" y="2496014"/>
            <a:ext cx="3172990" cy="3172977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24976" t="0" r="-24976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862220">
            <a:off x="16082876" y="-1612158"/>
            <a:ext cx="4310729" cy="4870881"/>
          </a:xfrm>
          <a:custGeom>
            <a:avLst/>
            <a:gdLst/>
            <a:ahLst/>
            <a:cxnLst/>
            <a:rect r="r" b="b" t="t" l="l"/>
            <a:pathLst>
              <a:path h="4870881" w="4310729">
                <a:moveTo>
                  <a:pt x="0" y="0"/>
                </a:moveTo>
                <a:lnTo>
                  <a:pt x="4310729" y="0"/>
                </a:lnTo>
                <a:lnTo>
                  <a:pt x="4310729" y="4870881"/>
                </a:lnTo>
                <a:lnTo>
                  <a:pt x="0" y="48708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6644825">
            <a:off x="17349957" y="521514"/>
            <a:ext cx="3255836" cy="4114800"/>
          </a:xfrm>
          <a:custGeom>
            <a:avLst/>
            <a:gdLst/>
            <a:ahLst/>
            <a:cxnLst/>
            <a:rect r="r" b="b" t="t" l="l"/>
            <a:pathLst>
              <a:path h="4114800" w="3255836">
                <a:moveTo>
                  <a:pt x="0" y="0"/>
                </a:moveTo>
                <a:lnTo>
                  <a:pt x="3255835" y="0"/>
                </a:lnTo>
                <a:lnTo>
                  <a:pt x="32558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468510">
            <a:off x="15666286" y="-2957986"/>
            <a:ext cx="7006601" cy="7973372"/>
          </a:xfrm>
          <a:custGeom>
            <a:avLst/>
            <a:gdLst/>
            <a:ahLst/>
            <a:cxnLst/>
            <a:rect r="r" b="b" t="t" l="l"/>
            <a:pathLst>
              <a:path h="7973372" w="7006601">
                <a:moveTo>
                  <a:pt x="0" y="0"/>
                </a:moveTo>
                <a:lnTo>
                  <a:pt x="7006601" y="0"/>
                </a:lnTo>
                <a:lnTo>
                  <a:pt x="7006601" y="7973372"/>
                </a:lnTo>
                <a:lnTo>
                  <a:pt x="0" y="7973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842411" y="2496014"/>
            <a:ext cx="3172990" cy="3172977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17012" t="0" r="-92987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027041" y="726439"/>
            <a:ext cx="12233917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60"/>
              </a:lnSpc>
              <a:spcBef>
                <a:spcPct val="0"/>
              </a:spcBef>
            </a:pPr>
            <a:r>
              <a:rPr lang="en-US" sz="6300">
                <a:solidFill>
                  <a:srgbClr val="000000"/>
                </a:solidFill>
                <a:latin typeface="Gatwick Ultra-Bold"/>
              </a:rPr>
              <a:t>Resultados e Discussão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5786" y="5087935"/>
            <a:ext cx="4672615" cy="1066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6"/>
              </a:lnSpc>
              <a:spcBef>
                <a:spcPct val="0"/>
              </a:spcBef>
            </a:pPr>
            <a:r>
              <a:rPr lang="en-US" sz="2997" spc="-14">
                <a:solidFill>
                  <a:srgbClr val="FFFFFF"/>
                </a:solidFill>
                <a:latin typeface="Gatwick Bold"/>
              </a:rPr>
              <a:t>Desenvolvimento da Plataforma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5786" y="6557010"/>
            <a:ext cx="4672615" cy="270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DM Sans"/>
              </a:rPr>
              <a:t>A plataforma digital está em desenvolvimento e deve ficar pronta até 30 de maio de 2024.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26248" y="5349873"/>
            <a:ext cx="4835504" cy="542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6"/>
              </a:lnSpc>
              <a:spcBef>
                <a:spcPct val="0"/>
              </a:spcBef>
            </a:pPr>
            <a:r>
              <a:rPr lang="en-US" sz="2997" spc="-14">
                <a:solidFill>
                  <a:srgbClr val="FFFFFF"/>
                </a:solidFill>
                <a:latin typeface="Gatwick Bold"/>
              </a:rPr>
              <a:t>Busca por Parcerias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26248" y="6341752"/>
            <a:ext cx="4672615" cy="324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DM Sans"/>
              </a:rPr>
              <a:t>Estão sendo buscadas parcerias para utilizar o banco de tintas em projetos de renovação e arrecadação de recursos.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29599" y="5349873"/>
            <a:ext cx="4672615" cy="542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6"/>
              </a:lnSpc>
              <a:spcBef>
                <a:spcPct val="0"/>
              </a:spcBef>
            </a:pPr>
            <a:r>
              <a:rPr lang="en-US" sz="2997" spc="-14">
                <a:solidFill>
                  <a:srgbClr val="FFFFFF"/>
                </a:solidFill>
                <a:latin typeface="Gatwick Bold"/>
              </a:rPr>
              <a:t>Divulgação Interna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29599" y="6341752"/>
            <a:ext cx="4672615" cy="324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DM Sans"/>
              </a:rPr>
              <a:t>Iniciou-se a divulgação do projeto dentro da Fatec Jundiaí, com informações nos corredores e TVs da instituição.</a:t>
            </a:r>
          </a:p>
        </p:txBody>
      </p:sp>
    </p:spTree>
  </p:cSld>
  <p:clrMapOvr>
    <a:masterClrMapping/>
  </p:clrMapOvr>
  <p:transition spd="slow">
    <p:push dir="d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9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783847">
            <a:off x="-3917225" y="3135793"/>
            <a:ext cx="11054254" cy="7862338"/>
          </a:xfrm>
          <a:custGeom>
            <a:avLst/>
            <a:gdLst/>
            <a:ahLst/>
            <a:cxnLst/>
            <a:rect r="r" b="b" t="t" l="l"/>
            <a:pathLst>
              <a:path h="7862338" w="11054254">
                <a:moveTo>
                  <a:pt x="0" y="0"/>
                </a:moveTo>
                <a:lnTo>
                  <a:pt x="11054254" y="0"/>
                </a:lnTo>
                <a:lnTo>
                  <a:pt x="11054254" y="7862339"/>
                </a:lnTo>
                <a:lnTo>
                  <a:pt x="0" y="7862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66325">
            <a:off x="1126860" y="-1843048"/>
            <a:ext cx="4044032" cy="7541319"/>
          </a:xfrm>
          <a:custGeom>
            <a:avLst/>
            <a:gdLst/>
            <a:ahLst/>
            <a:cxnLst/>
            <a:rect r="r" b="b" t="t" l="l"/>
            <a:pathLst>
              <a:path h="7541319" w="4044032">
                <a:moveTo>
                  <a:pt x="0" y="0"/>
                </a:moveTo>
                <a:lnTo>
                  <a:pt x="4044032" y="0"/>
                </a:lnTo>
                <a:lnTo>
                  <a:pt x="4044032" y="7541319"/>
                </a:lnTo>
                <a:lnTo>
                  <a:pt x="0" y="7541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21968" y="128997"/>
            <a:ext cx="1304406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Gatwick Ultra-Bold"/>
              </a:rPr>
              <a:t>Considerações Finais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318880">
            <a:off x="-1688452" y="-1323565"/>
            <a:ext cx="4125113" cy="4114800"/>
          </a:xfrm>
          <a:custGeom>
            <a:avLst/>
            <a:gdLst/>
            <a:ahLst/>
            <a:cxnLst/>
            <a:rect r="r" b="b" t="t" l="l"/>
            <a:pathLst>
              <a:path h="4114800" w="4125113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36875" y="1769980"/>
            <a:ext cx="14414250" cy="1821411"/>
            <a:chOff x="0" y="0"/>
            <a:chExt cx="40728846" cy="514657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9558" y="-6477"/>
              <a:ext cx="40767709" cy="5166891"/>
            </a:xfrm>
            <a:custGeom>
              <a:avLst/>
              <a:gdLst/>
              <a:ahLst/>
              <a:cxnLst/>
              <a:rect r="r" b="b" t="t" l="l"/>
              <a:pathLst>
                <a:path h="5166891" w="40767709">
                  <a:moveTo>
                    <a:pt x="40739007" y="3486927"/>
                  </a:moveTo>
                  <a:cubicBezTo>
                    <a:pt x="40724528" y="3959121"/>
                    <a:pt x="40696970" y="4072025"/>
                    <a:pt x="40652774" y="4175910"/>
                  </a:cubicBezTo>
                  <a:cubicBezTo>
                    <a:pt x="40620134" y="4252491"/>
                    <a:pt x="40575048" y="4323865"/>
                    <a:pt x="40529457" y="4393334"/>
                  </a:cubicBezTo>
                  <a:cubicBezTo>
                    <a:pt x="40430143" y="4544845"/>
                    <a:pt x="40322193" y="4705882"/>
                    <a:pt x="40176905" y="4817007"/>
                  </a:cubicBezTo>
                  <a:cubicBezTo>
                    <a:pt x="39993388" y="4957214"/>
                    <a:pt x="39764155" y="5024651"/>
                    <a:pt x="39538730" y="5058688"/>
                  </a:cubicBezTo>
                  <a:cubicBezTo>
                    <a:pt x="39277363" y="5098184"/>
                    <a:pt x="39012694" y="5095264"/>
                    <a:pt x="38749042" y="5101233"/>
                  </a:cubicBezTo>
                  <a:cubicBezTo>
                    <a:pt x="38478535" y="5107456"/>
                    <a:pt x="38208405" y="5123331"/>
                    <a:pt x="37938276" y="5137935"/>
                  </a:cubicBezTo>
                  <a:cubicBezTo>
                    <a:pt x="2582291" y="5166891"/>
                    <a:pt x="1825117" y="5157494"/>
                    <a:pt x="1292479" y="5087263"/>
                  </a:cubicBezTo>
                  <a:cubicBezTo>
                    <a:pt x="841502" y="5027826"/>
                    <a:pt x="587502" y="4917464"/>
                    <a:pt x="286639" y="4555640"/>
                  </a:cubicBezTo>
                  <a:cubicBezTo>
                    <a:pt x="151130" y="4392700"/>
                    <a:pt x="54610" y="4196231"/>
                    <a:pt x="28702" y="3984649"/>
                  </a:cubicBezTo>
                  <a:cubicBezTo>
                    <a:pt x="0" y="2497130"/>
                    <a:pt x="39751" y="1080262"/>
                    <a:pt x="154559" y="878713"/>
                  </a:cubicBezTo>
                  <a:cubicBezTo>
                    <a:pt x="272288" y="671830"/>
                    <a:pt x="363347" y="509524"/>
                    <a:pt x="561594" y="374015"/>
                  </a:cubicBezTo>
                  <a:cubicBezTo>
                    <a:pt x="763397" y="235966"/>
                    <a:pt x="1094105" y="214757"/>
                    <a:pt x="1329309" y="154559"/>
                  </a:cubicBezTo>
                  <a:cubicBezTo>
                    <a:pt x="1393698" y="138049"/>
                    <a:pt x="1458595" y="123444"/>
                    <a:pt x="1523746" y="110363"/>
                  </a:cubicBezTo>
                  <a:cubicBezTo>
                    <a:pt x="1588770" y="97409"/>
                    <a:pt x="1772793" y="54610"/>
                    <a:pt x="1838960" y="50165"/>
                  </a:cubicBezTo>
                  <a:cubicBezTo>
                    <a:pt x="2134743" y="30353"/>
                    <a:pt x="2061083" y="46609"/>
                    <a:pt x="2189734" y="32004"/>
                  </a:cubicBezTo>
                  <a:cubicBezTo>
                    <a:pt x="2456053" y="1524"/>
                    <a:pt x="2705735" y="14986"/>
                    <a:pt x="21074082" y="7620"/>
                  </a:cubicBezTo>
                  <a:cubicBezTo>
                    <a:pt x="38070609" y="0"/>
                    <a:pt x="38396112" y="39624"/>
                    <a:pt x="38671955" y="32004"/>
                  </a:cubicBezTo>
                  <a:cubicBezTo>
                    <a:pt x="38935607" y="24765"/>
                    <a:pt x="39280411" y="42672"/>
                    <a:pt x="39543046" y="72771"/>
                  </a:cubicBezTo>
                  <a:cubicBezTo>
                    <a:pt x="39978148" y="122428"/>
                    <a:pt x="40225163" y="161163"/>
                    <a:pt x="40476242" y="540258"/>
                  </a:cubicBezTo>
                  <a:cubicBezTo>
                    <a:pt x="40540251" y="638302"/>
                    <a:pt x="40597528" y="740664"/>
                    <a:pt x="40643249" y="848614"/>
                  </a:cubicBezTo>
                  <a:cubicBezTo>
                    <a:pt x="40729482" y="1052957"/>
                    <a:pt x="40767710" y="1273937"/>
                    <a:pt x="40739007" y="348692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105105" y="1891090"/>
            <a:ext cx="14057577" cy="204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9"/>
              </a:lnSpc>
            </a:pPr>
            <a:r>
              <a:rPr lang="en-US" sz="2864" spc="-14">
                <a:solidFill>
                  <a:srgbClr val="000000"/>
                </a:solidFill>
                <a:latin typeface="Gatwick Bold"/>
              </a:rPr>
              <a:t>Abordagem Multidisciplinar</a:t>
            </a:r>
          </a:p>
          <a:p>
            <a:pPr algn="ctr">
              <a:lnSpc>
                <a:spcPts val="4009"/>
              </a:lnSpc>
            </a:pPr>
            <a:r>
              <a:rPr lang="en-US" sz="2864" spc="-14">
                <a:solidFill>
                  <a:srgbClr val="000000"/>
                </a:solidFill>
                <a:latin typeface="Gatwick"/>
              </a:rPr>
              <a:t>O projeto envolve diversos cursos da Fatec Jundiaí, integrando conhecimentos de diferentes áreas.</a:t>
            </a:r>
          </a:p>
          <a:p>
            <a:pPr algn="ctr" marL="0" indent="0" lvl="0">
              <a:lnSpc>
                <a:spcPts val="4009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936875" y="3932888"/>
            <a:ext cx="14414250" cy="1821411"/>
            <a:chOff x="0" y="0"/>
            <a:chExt cx="40728846" cy="51465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19558" y="-6477"/>
              <a:ext cx="40767709" cy="5166891"/>
            </a:xfrm>
            <a:custGeom>
              <a:avLst/>
              <a:gdLst/>
              <a:ahLst/>
              <a:cxnLst/>
              <a:rect r="r" b="b" t="t" l="l"/>
              <a:pathLst>
                <a:path h="5166891" w="40767709">
                  <a:moveTo>
                    <a:pt x="40739007" y="3486927"/>
                  </a:moveTo>
                  <a:cubicBezTo>
                    <a:pt x="40724528" y="3959121"/>
                    <a:pt x="40696970" y="4072025"/>
                    <a:pt x="40652774" y="4175910"/>
                  </a:cubicBezTo>
                  <a:cubicBezTo>
                    <a:pt x="40620134" y="4252491"/>
                    <a:pt x="40575048" y="4323865"/>
                    <a:pt x="40529457" y="4393334"/>
                  </a:cubicBezTo>
                  <a:cubicBezTo>
                    <a:pt x="40430143" y="4544845"/>
                    <a:pt x="40322193" y="4705882"/>
                    <a:pt x="40176905" y="4817007"/>
                  </a:cubicBezTo>
                  <a:cubicBezTo>
                    <a:pt x="39993388" y="4957214"/>
                    <a:pt x="39764155" y="5024651"/>
                    <a:pt x="39538730" y="5058688"/>
                  </a:cubicBezTo>
                  <a:cubicBezTo>
                    <a:pt x="39277363" y="5098184"/>
                    <a:pt x="39012694" y="5095264"/>
                    <a:pt x="38749042" y="5101233"/>
                  </a:cubicBezTo>
                  <a:cubicBezTo>
                    <a:pt x="38478535" y="5107456"/>
                    <a:pt x="38208405" y="5123331"/>
                    <a:pt x="37938276" y="5137935"/>
                  </a:cubicBezTo>
                  <a:cubicBezTo>
                    <a:pt x="2582291" y="5166891"/>
                    <a:pt x="1825117" y="5157494"/>
                    <a:pt x="1292479" y="5087263"/>
                  </a:cubicBezTo>
                  <a:cubicBezTo>
                    <a:pt x="841502" y="5027826"/>
                    <a:pt x="587502" y="4917464"/>
                    <a:pt x="286639" y="4555640"/>
                  </a:cubicBezTo>
                  <a:cubicBezTo>
                    <a:pt x="151130" y="4392700"/>
                    <a:pt x="54610" y="4196231"/>
                    <a:pt x="28702" y="3984649"/>
                  </a:cubicBezTo>
                  <a:cubicBezTo>
                    <a:pt x="0" y="2497130"/>
                    <a:pt x="39751" y="1080262"/>
                    <a:pt x="154559" y="878713"/>
                  </a:cubicBezTo>
                  <a:cubicBezTo>
                    <a:pt x="272288" y="671830"/>
                    <a:pt x="363347" y="509524"/>
                    <a:pt x="561594" y="374015"/>
                  </a:cubicBezTo>
                  <a:cubicBezTo>
                    <a:pt x="763397" y="235966"/>
                    <a:pt x="1094105" y="214757"/>
                    <a:pt x="1329309" y="154559"/>
                  </a:cubicBezTo>
                  <a:cubicBezTo>
                    <a:pt x="1393698" y="138049"/>
                    <a:pt x="1458595" y="123444"/>
                    <a:pt x="1523746" y="110363"/>
                  </a:cubicBezTo>
                  <a:cubicBezTo>
                    <a:pt x="1588770" y="97409"/>
                    <a:pt x="1772793" y="54610"/>
                    <a:pt x="1838960" y="50165"/>
                  </a:cubicBezTo>
                  <a:cubicBezTo>
                    <a:pt x="2134743" y="30353"/>
                    <a:pt x="2061083" y="46609"/>
                    <a:pt x="2189734" y="32004"/>
                  </a:cubicBezTo>
                  <a:cubicBezTo>
                    <a:pt x="2456053" y="1524"/>
                    <a:pt x="2705735" y="14986"/>
                    <a:pt x="21074082" y="7620"/>
                  </a:cubicBezTo>
                  <a:cubicBezTo>
                    <a:pt x="38070609" y="0"/>
                    <a:pt x="38396112" y="39624"/>
                    <a:pt x="38671955" y="32004"/>
                  </a:cubicBezTo>
                  <a:cubicBezTo>
                    <a:pt x="38935607" y="24765"/>
                    <a:pt x="39280411" y="42672"/>
                    <a:pt x="39543046" y="72771"/>
                  </a:cubicBezTo>
                  <a:cubicBezTo>
                    <a:pt x="39978148" y="122428"/>
                    <a:pt x="40225163" y="161163"/>
                    <a:pt x="40476242" y="540258"/>
                  </a:cubicBezTo>
                  <a:cubicBezTo>
                    <a:pt x="40540251" y="638302"/>
                    <a:pt x="40597528" y="740664"/>
                    <a:pt x="40643249" y="848614"/>
                  </a:cubicBezTo>
                  <a:cubicBezTo>
                    <a:pt x="40729482" y="1052957"/>
                    <a:pt x="40767710" y="1273937"/>
                    <a:pt x="40739007" y="348692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105105" y="4053998"/>
            <a:ext cx="14057577" cy="204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9"/>
              </a:lnSpc>
            </a:pPr>
            <a:r>
              <a:rPr lang="en-US" sz="2864" spc="-14">
                <a:solidFill>
                  <a:srgbClr val="000000"/>
                </a:solidFill>
                <a:latin typeface="Gatwick Bold"/>
              </a:rPr>
              <a:t>Promoção da Sustentabilidade</a:t>
            </a:r>
          </a:p>
          <a:p>
            <a:pPr algn="ctr">
              <a:lnSpc>
                <a:spcPts val="4009"/>
              </a:lnSpc>
            </a:pPr>
            <a:r>
              <a:rPr lang="en-US" sz="2864" spc="-14">
                <a:solidFill>
                  <a:srgbClr val="000000"/>
                </a:solidFill>
                <a:latin typeface="Gatwick"/>
              </a:rPr>
              <a:t>O banco de tintas visa promover uma cultura de sustentabilidade e responsabilidade ambiental.</a:t>
            </a:r>
          </a:p>
          <a:p>
            <a:pPr algn="ctr" marL="0" indent="0" lvl="0">
              <a:lnSpc>
                <a:spcPts val="4009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936875" y="6040990"/>
            <a:ext cx="14414250" cy="1821411"/>
            <a:chOff x="0" y="0"/>
            <a:chExt cx="40728846" cy="514657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19558" y="-6477"/>
              <a:ext cx="40767709" cy="5166891"/>
            </a:xfrm>
            <a:custGeom>
              <a:avLst/>
              <a:gdLst/>
              <a:ahLst/>
              <a:cxnLst/>
              <a:rect r="r" b="b" t="t" l="l"/>
              <a:pathLst>
                <a:path h="5166891" w="40767709">
                  <a:moveTo>
                    <a:pt x="40739007" y="3486927"/>
                  </a:moveTo>
                  <a:cubicBezTo>
                    <a:pt x="40724528" y="3959121"/>
                    <a:pt x="40696970" y="4072025"/>
                    <a:pt x="40652774" y="4175910"/>
                  </a:cubicBezTo>
                  <a:cubicBezTo>
                    <a:pt x="40620134" y="4252491"/>
                    <a:pt x="40575048" y="4323865"/>
                    <a:pt x="40529457" y="4393334"/>
                  </a:cubicBezTo>
                  <a:cubicBezTo>
                    <a:pt x="40430143" y="4544845"/>
                    <a:pt x="40322193" y="4705882"/>
                    <a:pt x="40176905" y="4817007"/>
                  </a:cubicBezTo>
                  <a:cubicBezTo>
                    <a:pt x="39993388" y="4957214"/>
                    <a:pt x="39764155" y="5024651"/>
                    <a:pt x="39538730" y="5058688"/>
                  </a:cubicBezTo>
                  <a:cubicBezTo>
                    <a:pt x="39277363" y="5098184"/>
                    <a:pt x="39012694" y="5095264"/>
                    <a:pt x="38749042" y="5101233"/>
                  </a:cubicBezTo>
                  <a:cubicBezTo>
                    <a:pt x="38478535" y="5107456"/>
                    <a:pt x="38208405" y="5123331"/>
                    <a:pt x="37938276" y="5137935"/>
                  </a:cubicBezTo>
                  <a:cubicBezTo>
                    <a:pt x="2582291" y="5166891"/>
                    <a:pt x="1825117" y="5157494"/>
                    <a:pt x="1292479" y="5087263"/>
                  </a:cubicBezTo>
                  <a:cubicBezTo>
                    <a:pt x="841502" y="5027826"/>
                    <a:pt x="587502" y="4917464"/>
                    <a:pt x="286639" y="4555640"/>
                  </a:cubicBezTo>
                  <a:cubicBezTo>
                    <a:pt x="151130" y="4392700"/>
                    <a:pt x="54610" y="4196231"/>
                    <a:pt x="28702" y="3984649"/>
                  </a:cubicBezTo>
                  <a:cubicBezTo>
                    <a:pt x="0" y="2497130"/>
                    <a:pt x="39751" y="1080262"/>
                    <a:pt x="154559" y="878713"/>
                  </a:cubicBezTo>
                  <a:cubicBezTo>
                    <a:pt x="272288" y="671830"/>
                    <a:pt x="363347" y="509524"/>
                    <a:pt x="561594" y="374015"/>
                  </a:cubicBezTo>
                  <a:cubicBezTo>
                    <a:pt x="763397" y="235966"/>
                    <a:pt x="1094105" y="214757"/>
                    <a:pt x="1329309" y="154559"/>
                  </a:cubicBezTo>
                  <a:cubicBezTo>
                    <a:pt x="1393698" y="138049"/>
                    <a:pt x="1458595" y="123444"/>
                    <a:pt x="1523746" y="110363"/>
                  </a:cubicBezTo>
                  <a:cubicBezTo>
                    <a:pt x="1588770" y="97409"/>
                    <a:pt x="1772793" y="54610"/>
                    <a:pt x="1838960" y="50165"/>
                  </a:cubicBezTo>
                  <a:cubicBezTo>
                    <a:pt x="2134743" y="30353"/>
                    <a:pt x="2061083" y="46609"/>
                    <a:pt x="2189734" y="32004"/>
                  </a:cubicBezTo>
                  <a:cubicBezTo>
                    <a:pt x="2456053" y="1524"/>
                    <a:pt x="2705735" y="14986"/>
                    <a:pt x="21074082" y="7620"/>
                  </a:cubicBezTo>
                  <a:cubicBezTo>
                    <a:pt x="38070609" y="0"/>
                    <a:pt x="38396112" y="39624"/>
                    <a:pt x="38671955" y="32004"/>
                  </a:cubicBezTo>
                  <a:cubicBezTo>
                    <a:pt x="38935607" y="24765"/>
                    <a:pt x="39280411" y="42672"/>
                    <a:pt x="39543046" y="72771"/>
                  </a:cubicBezTo>
                  <a:cubicBezTo>
                    <a:pt x="39978148" y="122428"/>
                    <a:pt x="40225163" y="161163"/>
                    <a:pt x="40476242" y="540258"/>
                  </a:cubicBezTo>
                  <a:cubicBezTo>
                    <a:pt x="40540251" y="638302"/>
                    <a:pt x="40597528" y="740664"/>
                    <a:pt x="40643249" y="848614"/>
                  </a:cubicBezTo>
                  <a:cubicBezTo>
                    <a:pt x="40729482" y="1052957"/>
                    <a:pt x="40767710" y="1273937"/>
                    <a:pt x="40739007" y="348692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105105" y="6162101"/>
            <a:ext cx="14057577" cy="204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9"/>
              </a:lnSpc>
            </a:pPr>
            <a:r>
              <a:rPr lang="en-US" sz="2864" spc="-14">
                <a:solidFill>
                  <a:srgbClr val="000000"/>
                </a:solidFill>
                <a:latin typeface="Gatwick Bold"/>
              </a:rPr>
              <a:t>Alinhamento com os ODS</a:t>
            </a:r>
          </a:p>
          <a:p>
            <a:pPr algn="ctr">
              <a:lnSpc>
                <a:spcPts val="4009"/>
              </a:lnSpc>
            </a:pPr>
            <a:r>
              <a:rPr lang="en-US" sz="2864" spc="-14">
                <a:solidFill>
                  <a:srgbClr val="000000"/>
                </a:solidFill>
                <a:latin typeface="Gatwick"/>
              </a:rPr>
              <a:t>O projeto está alinhado com o ODS 11 - Cidades Sustentáveis, da Organização das Nações Unidas.</a:t>
            </a:r>
          </a:p>
          <a:p>
            <a:pPr algn="ctr" marL="0" indent="0" lvl="0">
              <a:lnSpc>
                <a:spcPts val="4009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936875" y="8190816"/>
            <a:ext cx="14414250" cy="1821411"/>
            <a:chOff x="0" y="0"/>
            <a:chExt cx="40728846" cy="514657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19558" y="-6477"/>
              <a:ext cx="40767709" cy="5166891"/>
            </a:xfrm>
            <a:custGeom>
              <a:avLst/>
              <a:gdLst/>
              <a:ahLst/>
              <a:cxnLst/>
              <a:rect r="r" b="b" t="t" l="l"/>
              <a:pathLst>
                <a:path h="5166891" w="40767709">
                  <a:moveTo>
                    <a:pt x="40739007" y="3486927"/>
                  </a:moveTo>
                  <a:cubicBezTo>
                    <a:pt x="40724528" y="3959121"/>
                    <a:pt x="40696970" y="4072025"/>
                    <a:pt x="40652774" y="4175910"/>
                  </a:cubicBezTo>
                  <a:cubicBezTo>
                    <a:pt x="40620134" y="4252491"/>
                    <a:pt x="40575048" y="4323865"/>
                    <a:pt x="40529457" y="4393334"/>
                  </a:cubicBezTo>
                  <a:cubicBezTo>
                    <a:pt x="40430143" y="4544845"/>
                    <a:pt x="40322193" y="4705882"/>
                    <a:pt x="40176905" y="4817007"/>
                  </a:cubicBezTo>
                  <a:cubicBezTo>
                    <a:pt x="39993388" y="4957214"/>
                    <a:pt x="39764155" y="5024651"/>
                    <a:pt x="39538730" y="5058688"/>
                  </a:cubicBezTo>
                  <a:cubicBezTo>
                    <a:pt x="39277363" y="5098184"/>
                    <a:pt x="39012694" y="5095264"/>
                    <a:pt x="38749042" y="5101233"/>
                  </a:cubicBezTo>
                  <a:cubicBezTo>
                    <a:pt x="38478535" y="5107456"/>
                    <a:pt x="38208405" y="5123331"/>
                    <a:pt x="37938276" y="5137935"/>
                  </a:cubicBezTo>
                  <a:cubicBezTo>
                    <a:pt x="2582291" y="5166891"/>
                    <a:pt x="1825117" y="5157494"/>
                    <a:pt x="1292479" y="5087263"/>
                  </a:cubicBezTo>
                  <a:cubicBezTo>
                    <a:pt x="841502" y="5027826"/>
                    <a:pt x="587502" y="4917464"/>
                    <a:pt x="286639" y="4555640"/>
                  </a:cubicBezTo>
                  <a:cubicBezTo>
                    <a:pt x="151130" y="4392700"/>
                    <a:pt x="54610" y="4196231"/>
                    <a:pt x="28702" y="3984649"/>
                  </a:cubicBezTo>
                  <a:cubicBezTo>
                    <a:pt x="0" y="2497130"/>
                    <a:pt x="39751" y="1080262"/>
                    <a:pt x="154559" y="878713"/>
                  </a:cubicBezTo>
                  <a:cubicBezTo>
                    <a:pt x="272288" y="671830"/>
                    <a:pt x="363347" y="509524"/>
                    <a:pt x="561594" y="374015"/>
                  </a:cubicBezTo>
                  <a:cubicBezTo>
                    <a:pt x="763397" y="235966"/>
                    <a:pt x="1094105" y="214757"/>
                    <a:pt x="1329309" y="154559"/>
                  </a:cubicBezTo>
                  <a:cubicBezTo>
                    <a:pt x="1393698" y="138049"/>
                    <a:pt x="1458595" y="123444"/>
                    <a:pt x="1523746" y="110363"/>
                  </a:cubicBezTo>
                  <a:cubicBezTo>
                    <a:pt x="1588770" y="97409"/>
                    <a:pt x="1772793" y="54610"/>
                    <a:pt x="1838960" y="50165"/>
                  </a:cubicBezTo>
                  <a:cubicBezTo>
                    <a:pt x="2134743" y="30353"/>
                    <a:pt x="2061083" y="46609"/>
                    <a:pt x="2189734" y="32004"/>
                  </a:cubicBezTo>
                  <a:cubicBezTo>
                    <a:pt x="2456053" y="1524"/>
                    <a:pt x="2705735" y="14986"/>
                    <a:pt x="21074082" y="7620"/>
                  </a:cubicBezTo>
                  <a:cubicBezTo>
                    <a:pt x="38070609" y="0"/>
                    <a:pt x="38396112" y="39624"/>
                    <a:pt x="38671955" y="32004"/>
                  </a:cubicBezTo>
                  <a:cubicBezTo>
                    <a:pt x="38935607" y="24765"/>
                    <a:pt x="39280411" y="42672"/>
                    <a:pt x="39543046" y="72771"/>
                  </a:cubicBezTo>
                  <a:cubicBezTo>
                    <a:pt x="39978148" y="122428"/>
                    <a:pt x="40225163" y="161163"/>
                    <a:pt x="40476242" y="540258"/>
                  </a:cubicBezTo>
                  <a:cubicBezTo>
                    <a:pt x="40540251" y="638302"/>
                    <a:pt x="40597528" y="740664"/>
                    <a:pt x="40643249" y="848614"/>
                  </a:cubicBezTo>
                  <a:cubicBezTo>
                    <a:pt x="40729482" y="1052957"/>
                    <a:pt x="40767710" y="1273937"/>
                    <a:pt x="40739007" y="3486927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105105" y="8349391"/>
            <a:ext cx="14057577" cy="197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9"/>
              </a:lnSpc>
            </a:pPr>
            <a:r>
              <a:rPr lang="en-US" sz="2764" spc="-13">
                <a:solidFill>
                  <a:srgbClr val="000000"/>
                </a:solidFill>
                <a:latin typeface="Gatwick Bold"/>
              </a:rPr>
              <a:t>Impacto Esperado</a:t>
            </a:r>
          </a:p>
          <a:p>
            <a:pPr algn="ctr">
              <a:lnSpc>
                <a:spcPts val="3869"/>
              </a:lnSpc>
            </a:pPr>
            <a:r>
              <a:rPr lang="en-US" sz="2764" spc="-13">
                <a:solidFill>
                  <a:srgbClr val="000000"/>
                </a:solidFill>
                <a:latin typeface="Gatwick"/>
              </a:rPr>
              <a:t>A implementação do banco de tintas contribuirá para a redução do descarte inadequado de resíduos e a preservação ambiental.</a:t>
            </a:r>
          </a:p>
          <a:p>
            <a:pPr algn="ctr" marL="0" indent="0" lvl="0">
              <a:lnSpc>
                <a:spcPts val="400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9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408469">
            <a:off x="10858683" y="-760093"/>
            <a:ext cx="10439034" cy="10803658"/>
          </a:xfrm>
          <a:custGeom>
            <a:avLst/>
            <a:gdLst/>
            <a:ahLst/>
            <a:cxnLst/>
            <a:rect r="r" b="b" t="t" l="l"/>
            <a:pathLst>
              <a:path h="10803658" w="10439034">
                <a:moveTo>
                  <a:pt x="0" y="0"/>
                </a:moveTo>
                <a:lnTo>
                  <a:pt x="10439034" y="0"/>
                </a:lnTo>
                <a:lnTo>
                  <a:pt x="10439034" y="10803658"/>
                </a:lnTo>
                <a:lnTo>
                  <a:pt x="0" y="10803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371780">
            <a:off x="-2217314" y="4748322"/>
            <a:ext cx="10219707" cy="5659163"/>
          </a:xfrm>
          <a:custGeom>
            <a:avLst/>
            <a:gdLst/>
            <a:ahLst/>
            <a:cxnLst/>
            <a:rect r="r" b="b" t="t" l="l"/>
            <a:pathLst>
              <a:path h="5659163" w="10219707">
                <a:moveTo>
                  <a:pt x="0" y="0"/>
                </a:moveTo>
                <a:lnTo>
                  <a:pt x="10219707" y="0"/>
                </a:lnTo>
                <a:lnTo>
                  <a:pt x="10219707" y="5659163"/>
                </a:lnTo>
                <a:lnTo>
                  <a:pt x="0" y="56591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300791">
            <a:off x="11608662" y="6249633"/>
            <a:ext cx="12362650" cy="3847875"/>
          </a:xfrm>
          <a:custGeom>
            <a:avLst/>
            <a:gdLst/>
            <a:ahLst/>
            <a:cxnLst/>
            <a:rect r="r" b="b" t="t" l="l"/>
            <a:pathLst>
              <a:path h="3847875" w="12362650">
                <a:moveTo>
                  <a:pt x="0" y="0"/>
                </a:moveTo>
                <a:lnTo>
                  <a:pt x="12362650" y="0"/>
                </a:lnTo>
                <a:lnTo>
                  <a:pt x="12362650" y="3847875"/>
                </a:lnTo>
                <a:lnTo>
                  <a:pt x="0" y="3847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964535">
            <a:off x="327253" y="-1798452"/>
            <a:ext cx="5130572" cy="9567500"/>
          </a:xfrm>
          <a:custGeom>
            <a:avLst/>
            <a:gdLst/>
            <a:ahLst/>
            <a:cxnLst/>
            <a:rect r="r" b="b" t="t" l="l"/>
            <a:pathLst>
              <a:path h="9567500" w="5130572">
                <a:moveTo>
                  <a:pt x="0" y="0"/>
                </a:moveTo>
                <a:lnTo>
                  <a:pt x="5130572" y="0"/>
                </a:lnTo>
                <a:lnTo>
                  <a:pt x="5130572" y="9567499"/>
                </a:lnTo>
                <a:lnTo>
                  <a:pt x="0" y="9567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513886">
            <a:off x="14450282" y="6497951"/>
            <a:ext cx="3255836" cy="4114800"/>
          </a:xfrm>
          <a:custGeom>
            <a:avLst/>
            <a:gdLst/>
            <a:ahLst/>
            <a:cxnLst/>
            <a:rect r="r" b="b" t="t" l="l"/>
            <a:pathLst>
              <a:path h="4114800" w="3255836">
                <a:moveTo>
                  <a:pt x="0" y="0"/>
                </a:moveTo>
                <a:lnTo>
                  <a:pt x="3255836" y="0"/>
                </a:lnTo>
                <a:lnTo>
                  <a:pt x="32558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50849" y="71847"/>
            <a:ext cx="13044064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Gatwick Ultra-Bold"/>
              </a:rPr>
              <a:t>REFERÊNCIAS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55775" y="1262472"/>
            <a:ext cx="17234212" cy="8632258"/>
            <a:chOff x="0" y="0"/>
            <a:chExt cx="44439001" cy="222585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9558" y="-6477"/>
              <a:ext cx="44477864" cy="22278891"/>
            </a:xfrm>
            <a:custGeom>
              <a:avLst/>
              <a:gdLst/>
              <a:ahLst/>
              <a:cxnLst/>
              <a:rect r="r" b="b" t="t" l="l"/>
              <a:pathLst>
                <a:path h="22278891" w="44477864">
                  <a:moveTo>
                    <a:pt x="44449162" y="17976789"/>
                  </a:moveTo>
                  <a:cubicBezTo>
                    <a:pt x="44434683" y="21071120"/>
                    <a:pt x="44407125" y="21184023"/>
                    <a:pt x="44362929" y="21287910"/>
                  </a:cubicBezTo>
                  <a:cubicBezTo>
                    <a:pt x="44330289" y="21364491"/>
                    <a:pt x="44285203" y="21435865"/>
                    <a:pt x="44239612" y="21505334"/>
                  </a:cubicBezTo>
                  <a:cubicBezTo>
                    <a:pt x="44140297" y="21656844"/>
                    <a:pt x="44032347" y="21817881"/>
                    <a:pt x="43887060" y="21929006"/>
                  </a:cubicBezTo>
                  <a:cubicBezTo>
                    <a:pt x="43703543" y="22069214"/>
                    <a:pt x="43474310" y="22136650"/>
                    <a:pt x="43248885" y="22170687"/>
                  </a:cubicBezTo>
                  <a:cubicBezTo>
                    <a:pt x="42987518" y="22210184"/>
                    <a:pt x="42722849" y="22207263"/>
                    <a:pt x="42459197" y="22213232"/>
                  </a:cubicBezTo>
                  <a:cubicBezTo>
                    <a:pt x="42188689" y="22219454"/>
                    <a:pt x="41918560" y="22235329"/>
                    <a:pt x="41648431" y="22249935"/>
                  </a:cubicBezTo>
                  <a:cubicBezTo>
                    <a:pt x="2582291" y="22278891"/>
                    <a:pt x="1825117" y="22269493"/>
                    <a:pt x="1292479" y="22199262"/>
                  </a:cubicBezTo>
                  <a:cubicBezTo>
                    <a:pt x="841502" y="22139825"/>
                    <a:pt x="587502" y="22029463"/>
                    <a:pt x="286639" y="21667640"/>
                  </a:cubicBezTo>
                  <a:cubicBezTo>
                    <a:pt x="151130" y="21504698"/>
                    <a:pt x="54610" y="21308229"/>
                    <a:pt x="28702" y="21096647"/>
                  </a:cubicBezTo>
                  <a:cubicBezTo>
                    <a:pt x="0" y="10491246"/>
                    <a:pt x="39751" y="1080262"/>
                    <a:pt x="154559" y="878713"/>
                  </a:cubicBezTo>
                  <a:cubicBezTo>
                    <a:pt x="272288" y="671830"/>
                    <a:pt x="363347" y="509524"/>
                    <a:pt x="561594" y="374015"/>
                  </a:cubicBezTo>
                  <a:cubicBezTo>
                    <a:pt x="763397" y="235966"/>
                    <a:pt x="1094105" y="214757"/>
                    <a:pt x="1329309" y="154559"/>
                  </a:cubicBezTo>
                  <a:cubicBezTo>
                    <a:pt x="1393698" y="138049"/>
                    <a:pt x="1458595" y="123444"/>
                    <a:pt x="1523746" y="110363"/>
                  </a:cubicBezTo>
                  <a:cubicBezTo>
                    <a:pt x="1588770" y="97409"/>
                    <a:pt x="1772793" y="54610"/>
                    <a:pt x="1838960" y="50165"/>
                  </a:cubicBezTo>
                  <a:cubicBezTo>
                    <a:pt x="2134743" y="30353"/>
                    <a:pt x="2061083" y="46609"/>
                    <a:pt x="2189734" y="32004"/>
                  </a:cubicBezTo>
                  <a:cubicBezTo>
                    <a:pt x="2456053" y="1524"/>
                    <a:pt x="2705735" y="14986"/>
                    <a:pt x="23002682" y="7620"/>
                  </a:cubicBezTo>
                  <a:cubicBezTo>
                    <a:pt x="41780764" y="0"/>
                    <a:pt x="42106267" y="39624"/>
                    <a:pt x="42382110" y="32004"/>
                  </a:cubicBezTo>
                  <a:cubicBezTo>
                    <a:pt x="42645762" y="24765"/>
                    <a:pt x="42990566" y="42672"/>
                    <a:pt x="43253201" y="72771"/>
                  </a:cubicBezTo>
                  <a:cubicBezTo>
                    <a:pt x="43688303" y="122428"/>
                    <a:pt x="43935318" y="161163"/>
                    <a:pt x="44186397" y="540258"/>
                  </a:cubicBezTo>
                  <a:cubicBezTo>
                    <a:pt x="44250405" y="638302"/>
                    <a:pt x="44307683" y="740664"/>
                    <a:pt x="44353404" y="848614"/>
                  </a:cubicBezTo>
                  <a:cubicBezTo>
                    <a:pt x="44439637" y="1052957"/>
                    <a:pt x="44477864" y="1273937"/>
                    <a:pt x="44449162" y="17976789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94373" y="1460205"/>
            <a:ext cx="16757015" cy="8189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03"/>
              </a:lnSpc>
            </a:pPr>
            <a:r>
              <a:rPr lang="en-US" sz="1216" spc="-6">
                <a:solidFill>
                  <a:srgbClr val="000000"/>
                </a:solidFill>
                <a:latin typeface="Gatwick Bold"/>
              </a:rPr>
              <a:t>ABDALLA, Fernando Antônio; SAMPAIO, Antônio Carlos Freire. Os novos princípios e conceitos inovadores da Economia Circular. Revista Entorno Geográfico , [s. l.], n. 15, p. 82-102, 13 jul. 2018. DOI https://doi.org/10.25100/eg.v0i15.6712. Disponível em: https://entornogeografico.univalle.edu.co/index.php/entornogeografico/article/view/6712. Acesso em: 27 abr 2024.</a:t>
            </a:r>
          </a:p>
          <a:p>
            <a:pPr algn="l">
              <a:lnSpc>
                <a:spcPts val="1703"/>
              </a:lnSpc>
            </a:pPr>
          </a:p>
          <a:p>
            <a:pPr algn="l">
              <a:lnSpc>
                <a:spcPts val="1703"/>
              </a:lnSpc>
            </a:pPr>
            <a:r>
              <a:rPr lang="en-US" sz="1216" spc="-6">
                <a:solidFill>
                  <a:srgbClr val="000000"/>
                </a:solidFill>
                <a:latin typeface="Gatwick Bold"/>
              </a:rPr>
              <a:t>BRASIL. Lei Nº 12.305, de 2 de agosto de 2010. Institui a Política Nacional de Resíduos Sólidos; altera a Lei nº 9.605, de 12 de fevereiro de 1998; e dá outras providências. Diário Oficial da União, Brasília, DF, 2 ago. 2010.</a:t>
            </a:r>
          </a:p>
          <a:p>
            <a:pPr algn="l">
              <a:lnSpc>
                <a:spcPts val="1703"/>
              </a:lnSpc>
            </a:pPr>
          </a:p>
          <a:p>
            <a:pPr algn="l">
              <a:lnSpc>
                <a:spcPts val="1703"/>
              </a:lnSpc>
            </a:pPr>
            <a:r>
              <a:rPr lang="en-US" sz="1216" spc="-6">
                <a:solidFill>
                  <a:srgbClr val="000000"/>
                </a:solidFill>
                <a:latin typeface="Gatwick Bold"/>
              </a:rPr>
              <a:t>DABO, Mohamed. Packaging: An intense battleground for the paint industry. Package Gateway, 4 maio 2023. Disponível em: https://www.packaging-gateway.com/comment/packaging-battleground-paint-industry/:~:text=Preservation%20of%20Paint%20Quality:%20Paint%20packaging%20must%20preserve%20the%20quality%20of%20the%20paint%20and%20prevent%20it%20from%20deteriorating%20over%20time?cf-view. Acesso em: 20 abr. 2024.</a:t>
            </a:r>
          </a:p>
          <a:p>
            <a:pPr algn="l">
              <a:lnSpc>
                <a:spcPts val="1703"/>
              </a:lnSpc>
            </a:pPr>
          </a:p>
          <a:p>
            <a:pPr algn="l">
              <a:lnSpc>
                <a:spcPts val="1703"/>
              </a:lnSpc>
            </a:pPr>
            <a:r>
              <a:rPr lang="en-US" sz="1216" spc="-6">
                <a:solidFill>
                  <a:srgbClr val="000000"/>
                </a:solidFill>
                <a:latin typeface="Gatwick Bold"/>
              </a:rPr>
              <a:t>MARIATH, Anelice Margth Kotz; FIGUEIRÓ, Paola Schmitt. SUSTENTABILIDADE COM FOCO NA LOGÍSTICA REVERSA DA INDÚSTRIA DE TINTAS E VERNIZES. GESTÃO E DESENVOLVIMENTO, Centro Universitário Feevale, v. 15, n. 1, p. 127-144, 2018. Disponível em: https://www.redalyc.org/journal/5142/514253830007/html/. Acesso em: 26 abr 2024.</a:t>
            </a:r>
          </a:p>
          <a:p>
            <a:pPr algn="l">
              <a:lnSpc>
                <a:spcPts val="1703"/>
              </a:lnSpc>
            </a:pPr>
          </a:p>
          <a:p>
            <a:pPr algn="l">
              <a:lnSpc>
                <a:spcPts val="1703"/>
              </a:lnSpc>
            </a:pPr>
            <a:r>
              <a:rPr lang="en-US" sz="1216" spc="-6">
                <a:solidFill>
                  <a:srgbClr val="000000"/>
                </a:solidFill>
                <a:latin typeface="Gatwick Bold"/>
              </a:rPr>
              <a:t>NAÇÕES UNIDAS BRASIL. ONU-Habitat: população mundial será 68% urbana até 2050. Nações Unidas Brasil,1 jul. 2022. Disponível em: https://brasil.un.org/pt-br/188520-onu-habitat-popula%C3%A7%C3%A3o-mundial-ser%C3%A1-68-urbana-at%C3%A9-2050#:~:text=As%20%C3%A1reas%20urbanas%20j%C3%A1%20abrigam,das%20Na%C3%A7%C3%B5es%20Unidas%2C%20Ant%C3%B3nio%20Guterres. Acesso em: 18 abr. 2024.</a:t>
            </a:r>
          </a:p>
          <a:p>
            <a:pPr algn="l">
              <a:lnSpc>
                <a:spcPts val="1703"/>
              </a:lnSpc>
            </a:pPr>
          </a:p>
          <a:p>
            <a:pPr algn="l">
              <a:lnSpc>
                <a:spcPts val="1703"/>
              </a:lnSpc>
            </a:pPr>
            <a:r>
              <a:rPr lang="en-US" sz="1216" spc="-6">
                <a:solidFill>
                  <a:srgbClr val="000000"/>
                </a:solidFill>
                <a:latin typeface="Gatwick Bold"/>
              </a:rPr>
              <a:t>ORGANIZAÇÃO DAS NAÇÕES UNIDAS - ONU. Objetivo de Desenvolvimento Sustentável 11: Cidades e comunidades sustentáveis. [S. d.]a. Disponível em: https://brasil.un.org/pt-br/sdgs/11. Acesso em: 5 abr. 2024.</a:t>
            </a:r>
          </a:p>
          <a:p>
            <a:pPr algn="l">
              <a:lnSpc>
                <a:spcPts val="1703"/>
              </a:lnSpc>
            </a:pPr>
            <a:r>
              <a:rPr lang="en-US" sz="1216" spc="-6">
                <a:solidFill>
                  <a:srgbClr val="000000"/>
                </a:solidFill>
                <a:latin typeface="Gatwick Bold"/>
              </a:rPr>
              <a:t>PORWAL, T. PAINT POLLUTION HARMFUL EFFECTS ON ENVIRONMENT. International Journal of Research -GRANTHAALAYAH, [S. l.], v. 3, n. 9SE, p. 1–4, 2015. DOI: 10.29121/granthaalayah.v3.i9SE.2015.3204. Disponível em: https://www.granthaalayahpublication.org/journals/granthaalayah/article/view/IJRG15_S09_150. Acesso em: 25 abr. 2024.</a:t>
            </a:r>
          </a:p>
          <a:p>
            <a:pPr algn="l">
              <a:lnSpc>
                <a:spcPts val="1703"/>
              </a:lnSpc>
            </a:pPr>
          </a:p>
          <a:p>
            <a:pPr algn="l">
              <a:lnSpc>
                <a:spcPts val="1703"/>
              </a:lnSpc>
            </a:pPr>
            <a:r>
              <a:rPr lang="en-US" sz="1216" spc="-6">
                <a:solidFill>
                  <a:srgbClr val="000000"/>
                </a:solidFill>
                <a:latin typeface="Gatwick Bold"/>
              </a:rPr>
              <a:t>SIKDAR, Subhas. Circular economy: Is there anything new in this concept?. Clean Technologies and Environmental Policy, ano 2019, v. 21, p. 1173–1175, 21/06/2019. Disponível em: https://link.springer.com/article/10.1007/s10098-019-01722-z. Acesso em: 27 abr. 2024.</a:t>
            </a:r>
          </a:p>
          <a:p>
            <a:pPr algn="l">
              <a:lnSpc>
                <a:spcPts val="1703"/>
              </a:lnSpc>
            </a:pPr>
          </a:p>
          <a:p>
            <a:pPr algn="l">
              <a:lnSpc>
                <a:spcPts val="1703"/>
              </a:lnSpc>
            </a:pPr>
            <a:r>
              <a:rPr lang="en-US" sz="1216" spc="-6">
                <a:solidFill>
                  <a:srgbClr val="000000"/>
                </a:solidFill>
                <a:latin typeface="Gatwick Bold"/>
              </a:rPr>
              <a:t>UNIVASF. O que é logística reversa?. Universidade Federal do Vale do São Francisco, Ministério da Educação, 5 out. 2018. Disponível em: https://portais.univasf.edu.br/sustentabilidade/noticias-sustentaveis/o-que-e-logistica-reversa. Acesso em: 14 abr. 2024.</a:t>
            </a:r>
          </a:p>
          <a:p>
            <a:pPr algn="l">
              <a:lnSpc>
                <a:spcPts val="1703"/>
              </a:lnSpc>
            </a:pPr>
          </a:p>
          <a:p>
            <a:pPr algn="l">
              <a:lnSpc>
                <a:spcPts val="1703"/>
              </a:lnSpc>
            </a:pPr>
            <a:r>
              <a:rPr lang="en-US" sz="1216" spc="-6">
                <a:solidFill>
                  <a:srgbClr val="000000"/>
                </a:solidFill>
                <a:latin typeface="Gatwick Bold"/>
              </a:rPr>
              <a:t>VELAS, Rafael A. Circular vs. Linear Economy - A Comparative Analysis. Linkedin, 12 set. 2023. Disponível em: https://www.linkedin.com/pulse/circular-vs-linear-economy-comparative-analysis-rafael-a-vela. Acesso em: 28 abr 2024.</a:t>
            </a:r>
          </a:p>
          <a:p>
            <a:pPr algn="l">
              <a:lnSpc>
                <a:spcPts val="1703"/>
              </a:lnSpc>
            </a:pPr>
          </a:p>
          <a:p>
            <a:pPr algn="l">
              <a:lnSpc>
                <a:spcPts val="1703"/>
              </a:lnSpc>
            </a:pPr>
            <a:r>
              <a:rPr lang="en-US" sz="1216" spc="-6">
                <a:solidFill>
                  <a:srgbClr val="000000"/>
                </a:solidFill>
                <a:latin typeface="Gatwick Bold"/>
              </a:rPr>
              <a:t>WORLD COATINGS COUNCIL. SUSTAINABILITY IN THE GLOBAL PAINT &amp; COATINGS INDUSTRY: Contributions to the United Nations’ Sustainable Development Goals. [S. l.: s. n.], 40 p, 2022. </a:t>
            </a:r>
          </a:p>
          <a:p>
            <a:pPr algn="l" marL="0" indent="0" lvl="0">
              <a:lnSpc>
                <a:spcPts val="170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9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545508" y="1246915"/>
            <a:ext cx="9196983" cy="20157771"/>
          </a:xfrm>
          <a:custGeom>
            <a:avLst/>
            <a:gdLst/>
            <a:ahLst/>
            <a:cxnLst/>
            <a:rect r="r" b="b" t="t" l="l"/>
            <a:pathLst>
              <a:path h="20157771" w="9196983">
                <a:moveTo>
                  <a:pt x="0" y="0"/>
                </a:moveTo>
                <a:lnTo>
                  <a:pt x="9196984" y="0"/>
                </a:lnTo>
                <a:lnTo>
                  <a:pt x="9196984" y="20157772"/>
                </a:lnTo>
                <a:lnTo>
                  <a:pt x="0" y="201577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761696" y="2238375"/>
            <a:ext cx="7497604" cy="8239125"/>
            <a:chOff x="0" y="0"/>
            <a:chExt cx="57785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785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778500">
                  <a:moveTo>
                    <a:pt x="2889250" y="0"/>
                  </a:moveTo>
                  <a:cubicBezTo>
                    <a:pt x="1258570" y="0"/>
                    <a:pt x="0" y="1144270"/>
                    <a:pt x="0" y="2917190"/>
                  </a:cubicBezTo>
                  <a:cubicBezTo>
                    <a:pt x="0" y="4175760"/>
                    <a:pt x="0" y="6350000"/>
                    <a:pt x="0" y="6350000"/>
                  </a:cubicBezTo>
                  <a:lnTo>
                    <a:pt x="2889250" y="6350000"/>
                  </a:lnTo>
                  <a:lnTo>
                    <a:pt x="5778500" y="6350000"/>
                  </a:lnTo>
                  <a:cubicBezTo>
                    <a:pt x="5778500" y="6350000"/>
                    <a:pt x="5778500" y="4175760"/>
                    <a:pt x="5778500" y="2917190"/>
                  </a:cubicBezTo>
                  <a:cubicBezTo>
                    <a:pt x="5778500" y="1144270"/>
                    <a:pt x="4519930" y="0"/>
                    <a:pt x="2889250" y="0"/>
                  </a:cubicBezTo>
                  <a:close/>
                </a:path>
              </a:pathLst>
            </a:custGeom>
            <a:blipFill>
              <a:blip r:embed="rId4"/>
              <a:stretch>
                <a:fillRect l="-15699" t="0" r="-4923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4899088">
            <a:off x="13862066" y="-528821"/>
            <a:ext cx="5321790" cy="5308486"/>
          </a:xfrm>
          <a:custGeom>
            <a:avLst/>
            <a:gdLst/>
            <a:ahLst/>
            <a:cxnLst/>
            <a:rect r="r" b="b" t="t" l="l"/>
            <a:pathLst>
              <a:path h="5308486" w="5321790">
                <a:moveTo>
                  <a:pt x="0" y="0"/>
                </a:moveTo>
                <a:lnTo>
                  <a:pt x="5321790" y="0"/>
                </a:lnTo>
                <a:lnTo>
                  <a:pt x="5321790" y="5308485"/>
                </a:lnTo>
                <a:lnTo>
                  <a:pt x="0" y="5308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8566832" cy="5939790"/>
            <a:chOff x="0" y="0"/>
            <a:chExt cx="11422443" cy="79197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11422443" cy="3044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40"/>
                </a:lnSpc>
              </a:pPr>
              <a:r>
                <a:rPr lang="en-US" sz="3700">
                  <a:solidFill>
                    <a:srgbClr val="000000"/>
                  </a:solidFill>
                  <a:latin typeface="Gatwick Ultra-Bold"/>
                </a:rPr>
                <a:t>O tópico da sustentabilidade urbana está se tornando cada vez mais crucial em escala global.</a:t>
              </a:r>
              <a:r>
                <a:rPr lang="en-US" sz="3700">
                  <a:solidFill>
                    <a:srgbClr val="000000"/>
                  </a:solidFill>
                  <a:latin typeface="Gatwick Ultra-Bold"/>
                </a:rPr>
                <a:t>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603625"/>
              <a:ext cx="11422443" cy="43160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89"/>
                </a:lnSpc>
              </a:pPr>
              <a:r>
                <a:rPr lang="en-US" sz="3299">
                  <a:solidFill>
                    <a:srgbClr val="000000"/>
                  </a:solidFill>
                  <a:latin typeface="DM Sans"/>
                </a:rPr>
                <a:t>Com 55% da população mundial já vivendo em cidades, e esse percentual podendo subir para 68% até 2050, as gerações futuras precisarão de iniciativas que garantam o desenvolvimento sustentável a longo prazo. 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9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952500" y="-2052515"/>
            <a:ext cx="7268967" cy="14392029"/>
            <a:chOff x="0" y="0"/>
            <a:chExt cx="3163570" cy="62636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63570" cy="6267450"/>
            </a:xfrm>
            <a:custGeom>
              <a:avLst/>
              <a:gdLst/>
              <a:ahLst/>
              <a:cxnLst/>
              <a:rect r="r" b="b" t="t" l="l"/>
              <a:pathLst>
                <a:path h="6267450" w="3163570">
                  <a:moveTo>
                    <a:pt x="0" y="6263640"/>
                  </a:moveTo>
                  <a:cubicBezTo>
                    <a:pt x="0" y="5816600"/>
                    <a:pt x="393700" y="5816600"/>
                    <a:pt x="393700" y="5368290"/>
                  </a:cubicBezTo>
                  <a:cubicBezTo>
                    <a:pt x="393700" y="4919980"/>
                    <a:pt x="0" y="4921250"/>
                    <a:pt x="0" y="4474210"/>
                  </a:cubicBezTo>
                  <a:cubicBezTo>
                    <a:pt x="0" y="4025900"/>
                    <a:pt x="393700" y="4025900"/>
                    <a:pt x="393700" y="3578860"/>
                  </a:cubicBezTo>
                  <a:cubicBezTo>
                    <a:pt x="393700" y="3131820"/>
                    <a:pt x="0" y="3131820"/>
                    <a:pt x="0" y="2683510"/>
                  </a:cubicBezTo>
                  <a:cubicBezTo>
                    <a:pt x="0" y="2236470"/>
                    <a:pt x="393700" y="2236470"/>
                    <a:pt x="393700" y="1788160"/>
                  </a:cubicBezTo>
                  <a:cubicBezTo>
                    <a:pt x="393700" y="1341120"/>
                    <a:pt x="0" y="1341120"/>
                    <a:pt x="0" y="892810"/>
                  </a:cubicBezTo>
                  <a:cubicBezTo>
                    <a:pt x="0" y="447040"/>
                    <a:pt x="393700" y="447040"/>
                    <a:pt x="393700" y="0"/>
                  </a:cubicBezTo>
                  <a:lnTo>
                    <a:pt x="3163570" y="0"/>
                  </a:lnTo>
                  <a:cubicBezTo>
                    <a:pt x="3163570" y="447040"/>
                    <a:pt x="2769870" y="447040"/>
                    <a:pt x="2769870" y="895350"/>
                  </a:cubicBezTo>
                  <a:cubicBezTo>
                    <a:pt x="2769870" y="1342390"/>
                    <a:pt x="3163570" y="1342390"/>
                    <a:pt x="3163570" y="1790700"/>
                  </a:cubicBezTo>
                  <a:cubicBezTo>
                    <a:pt x="3163570" y="2237740"/>
                    <a:pt x="2769870" y="2237740"/>
                    <a:pt x="2769870" y="2686050"/>
                  </a:cubicBezTo>
                  <a:cubicBezTo>
                    <a:pt x="2769870" y="3133090"/>
                    <a:pt x="3163570" y="3133090"/>
                    <a:pt x="3163570" y="3581400"/>
                  </a:cubicBezTo>
                  <a:cubicBezTo>
                    <a:pt x="3163570" y="4028440"/>
                    <a:pt x="2769870" y="4028440"/>
                    <a:pt x="2769870" y="4476750"/>
                  </a:cubicBezTo>
                  <a:cubicBezTo>
                    <a:pt x="2769870" y="4923790"/>
                    <a:pt x="3163570" y="4923790"/>
                    <a:pt x="3163570" y="5372100"/>
                  </a:cubicBezTo>
                  <a:cubicBezTo>
                    <a:pt x="3163570" y="5820410"/>
                    <a:pt x="2769870" y="5819140"/>
                    <a:pt x="2769870" y="6267450"/>
                  </a:cubicBezTo>
                  <a:lnTo>
                    <a:pt x="0" y="6267450"/>
                  </a:lnTo>
                  <a:close/>
                </a:path>
              </a:pathLst>
            </a:custGeom>
            <a:blipFill>
              <a:blip r:embed="rId2"/>
              <a:stretch>
                <a:fillRect l="-15996" t="0" r="-15996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8815309">
            <a:off x="13832254" y="-2193964"/>
            <a:ext cx="3705749" cy="3599208"/>
          </a:xfrm>
          <a:custGeom>
            <a:avLst/>
            <a:gdLst/>
            <a:ahLst/>
            <a:cxnLst/>
            <a:rect r="r" b="b" t="t" l="l"/>
            <a:pathLst>
              <a:path h="3599208" w="3705749">
                <a:moveTo>
                  <a:pt x="0" y="0"/>
                </a:moveTo>
                <a:lnTo>
                  <a:pt x="3705748" y="0"/>
                </a:lnTo>
                <a:lnTo>
                  <a:pt x="3705748" y="3599208"/>
                </a:lnTo>
                <a:lnTo>
                  <a:pt x="0" y="35992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264988">
            <a:off x="15730178" y="-418577"/>
            <a:ext cx="3705749" cy="3599208"/>
          </a:xfrm>
          <a:custGeom>
            <a:avLst/>
            <a:gdLst/>
            <a:ahLst/>
            <a:cxnLst/>
            <a:rect r="r" b="b" t="t" l="l"/>
            <a:pathLst>
              <a:path h="3599208" w="3705749">
                <a:moveTo>
                  <a:pt x="0" y="0"/>
                </a:moveTo>
                <a:lnTo>
                  <a:pt x="3705749" y="0"/>
                </a:lnTo>
                <a:lnTo>
                  <a:pt x="3705749" y="3599209"/>
                </a:lnTo>
                <a:lnTo>
                  <a:pt x="0" y="35992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20607" y="952500"/>
            <a:ext cx="7071693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Gatwick Ultra-Bold"/>
              </a:rPr>
              <a:t>Nesse contexto...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520607" y="3706835"/>
            <a:ext cx="9738693" cy="5551465"/>
            <a:chOff x="0" y="0"/>
            <a:chExt cx="12984924" cy="740195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14300"/>
              <a:ext cx="12984924" cy="34941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179"/>
                </a:lnSpc>
                <a:spcBef>
                  <a:spcPct val="0"/>
                </a:spcBef>
              </a:pPr>
              <a:r>
                <a:rPr lang="en-US" sz="3699" spc="-18">
                  <a:solidFill>
                    <a:srgbClr val="000000"/>
                  </a:solidFill>
                  <a:latin typeface="Gatwick Bold"/>
                </a:rPr>
                <a:t>A gestão de resíduos gerados por atividades comuns, como a tinta, é um desafio importante a ser enfrentado.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809758"/>
              <a:ext cx="12984924" cy="3592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89"/>
                </a:lnSpc>
              </a:pPr>
              <a:r>
                <a:rPr lang="en-US" sz="3299">
                  <a:solidFill>
                    <a:srgbClr val="000000"/>
                  </a:solidFill>
                  <a:latin typeface="DM Sans"/>
                </a:rPr>
                <a:t>A economia circular e a logística reversa surgem como abordagens promissoras para reduzir o impacto desses resíduos e otimizar o uso de recursos.</a:t>
              </a:r>
            </a:p>
            <a:p>
              <a:pPr algn="l" marL="0" indent="0" lvl="0">
                <a:lnSpc>
                  <a:spcPts val="428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9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419476" y="2289958"/>
            <a:ext cx="7868524" cy="8118576"/>
            <a:chOff x="0" y="0"/>
            <a:chExt cx="615442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5442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154420">
                  <a:moveTo>
                    <a:pt x="4812030" y="0"/>
                  </a:moveTo>
                  <a:lnTo>
                    <a:pt x="904240" y="1235710"/>
                  </a:lnTo>
                  <a:lnTo>
                    <a:pt x="82550" y="2633980"/>
                  </a:lnTo>
                  <a:lnTo>
                    <a:pt x="0" y="6350000"/>
                  </a:lnTo>
                  <a:lnTo>
                    <a:pt x="6154420" y="6233160"/>
                  </a:lnTo>
                  <a:lnTo>
                    <a:pt x="6154420" y="0"/>
                  </a:lnTo>
                  <a:close/>
                </a:path>
              </a:pathLst>
            </a:custGeom>
            <a:blipFill>
              <a:blip r:embed="rId2"/>
              <a:stretch>
                <a:fillRect l="-27577" t="0" r="-27577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419476" y="954881"/>
            <a:ext cx="574606" cy="528637"/>
          </a:xfrm>
          <a:custGeom>
            <a:avLst/>
            <a:gdLst/>
            <a:ahLst/>
            <a:cxnLst/>
            <a:rect r="r" b="b" t="t" l="l"/>
            <a:pathLst>
              <a:path h="528637" w="574606">
                <a:moveTo>
                  <a:pt x="0" y="0"/>
                </a:moveTo>
                <a:lnTo>
                  <a:pt x="574606" y="0"/>
                </a:lnTo>
                <a:lnTo>
                  <a:pt x="574606" y="528638"/>
                </a:lnTo>
                <a:lnTo>
                  <a:pt x="0" y="528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777810">
            <a:off x="-2333061" y="-2141639"/>
            <a:ext cx="12221443" cy="6159813"/>
          </a:xfrm>
          <a:custGeom>
            <a:avLst/>
            <a:gdLst/>
            <a:ahLst/>
            <a:cxnLst/>
            <a:rect r="r" b="b" t="t" l="l"/>
            <a:pathLst>
              <a:path h="6159813" w="12221443">
                <a:moveTo>
                  <a:pt x="0" y="0"/>
                </a:moveTo>
                <a:lnTo>
                  <a:pt x="12221443" y="0"/>
                </a:lnTo>
                <a:lnTo>
                  <a:pt x="12221443" y="6159813"/>
                </a:lnTo>
                <a:lnTo>
                  <a:pt x="0" y="6159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-11862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47688"/>
            <a:ext cx="8115300" cy="1793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79"/>
              </a:lnSpc>
            </a:pPr>
            <a:r>
              <a:rPr lang="en-US" sz="6999">
                <a:solidFill>
                  <a:srgbClr val="000000"/>
                </a:solidFill>
                <a:latin typeface="Gatwick Ultra-Bold"/>
              </a:rPr>
              <a:t>Economia Circular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63897"/>
            <a:ext cx="8115300" cy="344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41"/>
              </a:lnSpc>
            </a:pPr>
            <a:r>
              <a:rPr lang="en-US" sz="3399" spc="-16">
                <a:solidFill>
                  <a:srgbClr val="000000"/>
                </a:solidFill>
                <a:latin typeface="Gatwick Bold"/>
              </a:rPr>
              <a:t>A Economia Circular representa uma inovação significativa no sistema de processos produtivos, contrastando com o paradigma da Economia Linear.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427923"/>
            <a:ext cx="8115300" cy="324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8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DM Sans"/>
              </a:rPr>
              <a:t>Ela defende práticas como reparo, reuso, remanufatura e 'super-ciclagem', com o objetivo de maximizar o aproveitamento e reaproveitamento de produtos industriais, desde a concepção do projeto até sua reutilização.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49578" y="4093260"/>
            <a:ext cx="2982514" cy="116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DM Sans"/>
              </a:rPr>
              <a:t>“Na natureza nada se cria nada se perde tudo se transforma”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40903" y="769620"/>
            <a:ext cx="6776348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DM Sans Bold"/>
              </a:rPr>
              <a:t>Economia circular </a:t>
            </a:r>
            <a:r>
              <a:rPr lang="en-US" sz="2699">
                <a:solidFill>
                  <a:srgbClr val="000000"/>
                </a:solidFill>
                <a:latin typeface="DM Sans"/>
              </a:rPr>
              <a:t>não é papo dos ecochatos e sim uma tendência mundial!</a:t>
            </a:r>
          </a:p>
        </p:txBody>
      </p:sp>
    </p:spTree>
  </p:cSld>
  <p:clrMapOvr>
    <a:masterClrMapping/>
  </p:clrMapOvr>
  <p:transition spd="slow">
    <p:push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9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95250" y="-222664"/>
            <a:ext cx="6875964" cy="10732328"/>
            <a:chOff x="0" y="0"/>
            <a:chExt cx="4048125" cy="63185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59682" cy="6318250"/>
            </a:xfrm>
            <a:custGeom>
              <a:avLst/>
              <a:gdLst/>
              <a:ahLst/>
              <a:cxnLst/>
              <a:rect r="r" b="b" t="t" l="l"/>
              <a:pathLst>
                <a:path h="6318250" w="4059682">
                  <a:moveTo>
                    <a:pt x="3945509" y="2967609"/>
                  </a:moveTo>
                  <a:cubicBezTo>
                    <a:pt x="3865245" y="3082290"/>
                    <a:pt x="3865245" y="3236087"/>
                    <a:pt x="3945509" y="3350768"/>
                  </a:cubicBezTo>
                  <a:cubicBezTo>
                    <a:pt x="4010152" y="3443097"/>
                    <a:pt x="4048125" y="3555619"/>
                    <a:pt x="4048125" y="3676904"/>
                  </a:cubicBezTo>
                  <a:cubicBezTo>
                    <a:pt x="4048125" y="3798189"/>
                    <a:pt x="4010152" y="3910711"/>
                    <a:pt x="3945509" y="4003040"/>
                  </a:cubicBezTo>
                  <a:cubicBezTo>
                    <a:pt x="3865245" y="4117721"/>
                    <a:pt x="3865245" y="4271518"/>
                    <a:pt x="3945509" y="4386199"/>
                  </a:cubicBezTo>
                  <a:cubicBezTo>
                    <a:pt x="4010152" y="4478528"/>
                    <a:pt x="4048125" y="4591050"/>
                    <a:pt x="4048125" y="4712335"/>
                  </a:cubicBezTo>
                  <a:cubicBezTo>
                    <a:pt x="4048125" y="4833620"/>
                    <a:pt x="4010152" y="4946142"/>
                    <a:pt x="3945509" y="5038471"/>
                  </a:cubicBezTo>
                  <a:cubicBezTo>
                    <a:pt x="3865245" y="5153152"/>
                    <a:pt x="3865245" y="5306949"/>
                    <a:pt x="3945509" y="5421630"/>
                  </a:cubicBezTo>
                  <a:cubicBezTo>
                    <a:pt x="4010152" y="5513959"/>
                    <a:pt x="4048125" y="5626481"/>
                    <a:pt x="4048125" y="5747766"/>
                  </a:cubicBezTo>
                  <a:cubicBezTo>
                    <a:pt x="4048125" y="6054217"/>
                    <a:pt x="3806190" y="6304026"/>
                    <a:pt x="3502914" y="6316853"/>
                  </a:cubicBezTo>
                  <a:lnTo>
                    <a:pt x="3502914" y="6318250"/>
                  </a:lnTo>
                  <a:lnTo>
                    <a:pt x="0" y="6318250"/>
                  </a:lnTo>
                  <a:lnTo>
                    <a:pt x="0" y="0"/>
                  </a:lnTo>
                  <a:lnTo>
                    <a:pt x="3502914" y="0"/>
                  </a:lnTo>
                  <a:lnTo>
                    <a:pt x="3502914" y="1524"/>
                  </a:lnTo>
                  <a:cubicBezTo>
                    <a:pt x="3509264" y="1778"/>
                    <a:pt x="3515487" y="1905"/>
                    <a:pt x="3521837" y="2413"/>
                  </a:cubicBezTo>
                  <a:cubicBezTo>
                    <a:pt x="3794379" y="22606"/>
                    <a:pt x="4017010" y="238506"/>
                    <a:pt x="4044950" y="510286"/>
                  </a:cubicBezTo>
                  <a:cubicBezTo>
                    <a:pt x="4059682" y="653796"/>
                    <a:pt x="4021074" y="787908"/>
                    <a:pt x="3946525" y="895096"/>
                  </a:cubicBezTo>
                  <a:cubicBezTo>
                    <a:pt x="3866261" y="1010539"/>
                    <a:pt x="3864864" y="1164590"/>
                    <a:pt x="3945509" y="1279779"/>
                  </a:cubicBezTo>
                  <a:cubicBezTo>
                    <a:pt x="4010152" y="1372108"/>
                    <a:pt x="4048125" y="1484630"/>
                    <a:pt x="4048125" y="1605915"/>
                  </a:cubicBezTo>
                  <a:cubicBezTo>
                    <a:pt x="4048125" y="1727200"/>
                    <a:pt x="4010152" y="1839722"/>
                    <a:pt x="3945509" y="1932051"/>
                  </a:cubicBezTo>
                  <a:cubicBezTo>
                    <a:pt x="3865245" y="2046732"/>
                    <a:pt x="3865245" y="2200529"/>
                    <a:pt x="3945509" y="2315210"/>
                  </a:cubicBezTo>
                  <a:cubicBezTo>
                    <a:pt x="4010152" y="2407539"/>
                    <a:pt x="4048125" y="2520061"/>
                    <a:pt x="4048125" y="2641346"/>
                  </a:cubicBezTo>
                  <a:cubicBezTo>
                    <a:pt x="4048125" y="2762885"/>
                    <a:pt x="4010152" y="2875280"/>
                    <a:pt x="3945509" y="2967609"/>
                  </a:cubicBezTo>
                  <a:close/>
                </a:path>
              </a:pathLst>
            </a:custGeom>
            <a:blipFill>
              <a:blip r:embed="rId2"/>
              <a:stretch>
                <a:fillRect l="-52134" t="0" r="-49401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2877773">
            <a:off x="13611545" y="950611"/>
            <a:ext cx="7295509" cy="2270727"/>
          </a:xfrm>
          <a:custGeom>
            <a:avLst/>
            <a:gdLst/>
            <a:ahLst/>
            <a:cxnLst/>
            <a:rect r="r" b="b" t="t" l="l"/>
            <a:pathLst>
              <a:path h="2270727" w="7295509">
                <a:moveTo>
                  <a:pt x="0" y="0"/>
                </a:moveTo>
                <a:lnTo>
                  <a:pt x="7295510" y="0"/>
                </a:lnTo>
                <a:lnTo>
                  <a:pt x="7295510" y="2270728"/>
                </a:lnTo>
                <a:lnTo>
                  <a:pt x="0" y="2270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19754" y="952500"/>
            <a:ext cx="9139546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Gatwick Ultra-Bold"/>
              </a:rPr>
              <a:t>Logística Reversa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119754" y="3872865"/>
            <a:ext cx="9139546" cy="5349875"/>
            <a:chOff x="0" y="0"/>
            <a:chExt cx="12186062" cy="713316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093172"/>
              <a:ext cx="12186062" cy="5039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89"/>
                </a:lnSpc>
              </a:pPr>
              <a:r>
                <a:rPr lang="en-US" sz="3299">
                  <a:solidFill>
                    <a:srgbClr val="000000"/>
                  </a:solidFill>
                  <a:latin typeface="DM Sans"/>
                </a:rPr>
                <a:t>Caracterizado por um conjunto de ações, procedimentos e meios destinados a viabilizar a coleta e a restituição dos resíduos sólidos ao setor empresarial, para reaproveitamento, em seu ciclo ou em outros ciclos produtivos, ou outra destinação final ambientalmente adequada.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12186062" cy="1601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1">
                <a:lnSpc>
                  <a:spcPts val="4809"/>
                </a:lnSpc>
                <a:spcBef>
                  <a:spcPct val="0"/>
                </a:spcBef>
              </a:pPr>
              <a:r>
                <a:rPr lang="en-US" sz="3699" spc="-110">
                  <a:solidFill>
                    <a:srgbClr val="000000"/>
                  </a:solidFill>
                  <a:latin typeface="DM Sans Bold"/>
                </a:rPr>
                <a:t>A Logística Reversa é um instrumento de desenvolvimento econômico e social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9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03369">
            <a:off x="-3630939" y="-1282819"/>
            <a:ext cx="6499878" cy="4623038"/>
          </a:xfrm>
          <a:custGeom>
            <a:avLst/>
            <a:gdLst/>
            <a:ahLst/>
            <a:cxnLst/>
            <a:rect r="r" b="b" t="t" l="l"/>
            <a:pathLst>
              <a:path h="4623038" w="6499878">
                <a:moveTo>
                  <a:pt x="0" y="0"/>
                </a:moveTo>
                <a:lnTo>
                  <a:pt x="6499878" y="0"/>
                </a:lnTo>
                <a:lnTo>
                  <a:pt x="6499878" y="4623038"/>
                </a:lnTo>
                <a:lnTo>
                  <a:pt x="0" y="4623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649368">
            <a:off x="16661101" y="5710869"/>
            <a:ext cx="4403863" cy="3512081"/>
          </a:xfrm>
          <a:custGeom>
            <a:avLst/>
            <a:gdLst/>
            <a:ahLst/>
            <a:cxnLst/>
            <a:rect r="r" b="b" t="t" l="l"/>
            <a:pathLst>
              <a:path h="3512081" w="4403863">
                <a:moveTo>
                  <a:pt x="0" y="0"/>
                </a:moveTo>
                <a:lnTo>
                  <a:pt x="4403863" y="0"/>
                </a:lnTo>
                <a:lnTo>
                  <a:pt x="4403863" y="3512081"/>
                </a:lnTo>
                <a:lnTo>
                  <a:pt x="0" y="3512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86842">
            <a:off x="16455861" y="7404360"/>
            <a:ext cx="2363046" cy="4406612"/>
          </a:xfrm>
          <a:custGeom>
            <a:avLst/>
            <a:gdLst/>
            <a:ahLst/>
            <a:cxnLst/>
            <a:rect r="r" b="b" t="t" l="l"/>
            <a:pathLst>
              <a:path h="4406612" w="2363046">
                <a:moveTo>
                  <a:pt x="0" y="0"/>
                </a:moveTo>
                <a:lnTo>
                  <a:pt x="2363046" y="0"/>
                </a:lnTo>
                <a:lnTo>
                  <a:pt x="2363046" y="4406612"/>
                </a:lnTo>
                <a:lnTo>
                  <a:pt x="0" y="4406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362200" y="2517309"/>
            <a:ext cx="4227195" cy="42271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2123" y="0"/>
                  </a:moveTo>
                  <a:lnTo>
                    <a:pt x="770677" y="0"/>
                  </a:lnTo>
                  <a:cubicBezTo>
                    <a:pt x="781848" y="0"/>
                    <a:pt x="792563" y="4438"/>
                    <a:pt x="800462" y="12338"/>
                  </a:cubicBezTo>
                  <a:cubicBezTo>
                    <a:pt x="808362" y="20237"/>
                    <a:pt x="812800" y="30952"/>
                    <a:pt x="812800" y="42123"/>
                  </a:cubicBezTo>
                  <a:lnTo>
                    <a:pt x="812800" y="770677"/>
                  </a:lnTo>
                  <a:cubicBezTo>
                    <a:pt x="812800" y="781848"/>
                    <a:pt x="808362" y="792563"/>
                    <a:pt x="800462" y="800462"/>
                  </a:cubicBezTo>
                  <a:cubicBezTo>
                    <a:pt x="792563" y="808362"/>
                    <a:pt x="781848" y="812800"/>
                    <a:pt x="770677" y="812800"/>
                  </a:cubicBezTo>
                  <a:lnTo>
                    <a:pt x="42123" y="812800"/>
                  </a:lnTo>
                  <a:cubicBezTo>
                    <a:pt x="30952" y="812800"/>
                    <a:pt x="20237" y="808362"/>
                    <a:pt x="12338" y="800462"/>
                  </a:cubicBezTo>
                  <a:cubicBezTo>
                    <a:pt x="4438" y="792563"/>
                    <a:pt x="0" y="781848"/>
                    <a:pt x="0" y="770677"/>
                  </a:cubicBezTo>
                  <a:lnTo>
                    <a:pt x="0" y="42123"/>
                  </a:lnTo>
                  <a:cubicBezTo>
                    <a:pt x="0" y="30952"/>
                    <a:pt x="4438" y="20237"/>
                    <a:pt x="12338" y="12338"/>
                  </a:cubicBezTo>
                  <a:cubicBezTo>
                    <a:pt x="20237" y="4438"/>
                    <a:pt x="30952" y="0"/>
                    <a:pt x="42123" y="0"/>
                  </a:cubicBezTo>
                  <a:close/>
                </a:path>
              </a:pathLst>
            </a:custGeom>
            <a:blipFill>
              <a:blip r:embed="rId5"/>
              <a:stretch>
                <a:fillRect l="-25000" t="0" r="-2500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52578" y="2517309"/>
            <a:ext cx="4227195" cy="42271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2123" y="0"/>
                  </a:moveTo>
                  <a:lnTo>
                    <a:pt x="770677" y="0"/>
                  </a:lnTo>
                  <a:cubicBezTo>
                    <a:pt x="781848" y="0"/>
                    <a:pt x="792563" y="4438"/>
                    <a:pt x="800462" y="12338"/>
                  </a:cubicBezTo>
                  <a:cubicBezTo>
                    <a:pt x="808362" y="20237"/>
                    <a:pt x="812800" y="30952"/>
                    <a:pt x="812800" y="42123"/>
                  </a:cubicBezTo>
                  <a:lnTo>
                    <a:pt x="812800" y="770677"/>
                  </a:lnTo>
                  <a:cubicBezTo>
                    <a:pt x="812800" y="781848"/>
                    <a:pt x="808362" y="792563"/>
                    <a:pt x="800462" y="800462"/>
                  </a:cubicBezTo>
                  <a:cubicBezTo>
                    <a:pt x="792563" y="808362"/>
                    <a:pt x="781848" y="812800"/>
                    <a:pt x="770677" y="812800"/>
                  </a:cubicBezTo>
                  <a:lnTo>
                    <a:pt x="42123" y="812800"/>
                  </a:lnTo>
                  <a:cubicBezTo>
                    <a:pt x="30952" y="812800"/>
                    <a:pt x="20237" y="808362"/>
                    <a:pt x="12338" y="800462"/>
                  </a:cubicBezTo>
                  <a:cubicBezTo>
                    <a:pt x="4438" y="792563"/>
                    <a:pt x="0" y="781848"/>
                    <a:pt x="0" y="770677"/>
                  </a:cubicBezTo>
                  <a:lnTo>
                    <a:pt x="0" y="42123"/>
                  </a:lnTo>
                  <a:cubicBezTo>
                    <a:pt x="0" y="30952"/>
                    <a:pt x="4438" y="20237"/>
                    <a:pt x="12338" y="12338"/>
                  </a:cubicBezTo>
                  <a:cubicBezTo>
                    <a:pt x="20237" y="4438"/>
                    <a:pt x="30952" y="0"/>
                    <a:pt x="42123" y="0"/>
                  </a:cubicBezTo>
                  <a:close/>
                </a:path>
              </a:pathLst>
            </a:custGeom>
            <a:blipFill>
              <a:blip r:embed="rId6"/>
              <a:stretch>
                <a:fillRect l="-25000" t="0" r="-2500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3015042" y="231309"/>
            <a:ext cx="12257916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80"/>
              </a:lnSpc>
              <a:spcBef>
                <a:spcPct val="0"/>
              </a:spcBef>
            </a:pPr>
            <a:r>
              <a:rPr lang="en-US" sz="5900">
                <a:solidFill>
                  <a:srgbClr val="000000"/>
                </a:solidFill>
                <a:latin typeface="Gatwick Ultra-Bold"/>
              </a:rPr>
              <a:t>Desafios Ambientais das Embalagens de Tintas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84897" y="7175838"/>
            <a:ext cx="6781800" cy="3281539"/>
            <a:chOff x="0" y="0"/>
            <a:chExt cx="9042400" cy="437538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0"/>
              <a:ext cx="9042400" cy="736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-16">
                  <a:solidFill>
                    <a:srgbClr val="FFFFFF"/>
                  </a:solidFill>
                  <a:latin typeface="Gatwick Bold"/>
                </a:rPr>
                <a:t>Preservação da Qualidade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86085"/>
              <a:ext cx="9042400" cy="3289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As embalagens de tinta devem preservar a qualidade do produto, evitando sua deterioração ao longo do tempo.</a:t>
              </a:r>
            </a:p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799500" y="7175838"/>
            <a:ext cx="7133350" cy="2786239"/>
            <a:chOff x="0" y="0"/>
            <a:chExt cx="9511134" cy="371498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0"/>
              <a:ext cx="9511134" cy="736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-16">
                  <a:solidFill>
                    <a:srgbClr val="FFFFFF"/>
                  </a:solidFill>
                  <a:latin typeface="Gatwick Bold"/>
                </a:rPr>
                <a:t>Preocupações Ambientais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86085"/>
              <a:ext cx="9511134" cy="2628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Existe uma crescente consciência sobre o impacto ambiental dos materiais de embalagem de tinta, levando à busca por opções mais sustentáveis.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9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488591">
            <a:off x="-2271927" y="-84070"/>
            <a:ext cx="5242021" cy="3282816"/>
          </a:xfrm>
          <a:custGeom>
            <a:avLst/>
            <a:gdLst/>
            <a:ahLst/>
            <a:cxnLst/>
            <a:rect r="r" b="b" t="t" l="l"/>
            <a:pathLst>
              <a:path h="3282816" w="5242021">
                <a:moveTo>
                  <a:pt x="0" y="0"/>
                </a:moveTo>
                <a:lnTo>
                  <a:pt x="5242021" y="0"/>
                </a:lnTo>
                <a:lnTo>
                  <a:pt x="5242021" y="3282815"/>
                </a:lnTo>
                <a:lnTo>
                  <a:pt x="0" y="3282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35108">
            <a:off x="-1120601" y="2423804"/>
            <a:ext cx="2939370" cy="3102238"/>
          </a:xfrm>
          <a:custGeom>
            <a:avLst/>
            <a:gdLst/>
            <a:ahLst/>
            <a:cxnLst/>
            <a:rect r="r" b="b" t="t" l="l"/>
            <a:pathLst>
              <a:path h="3102238" w="2939370">
                <a:moveTo>
                  <a:pt x="0" y="0"/>
                </a:moveTo>
                <a:lnTo>
                  <a:pt x="2939370" y="0"/>
                </a:lnTo>
                <a:lnTo>
                  <a:pt x="2939370" y="3102238"/>
                </a:lnTo>
                <a:lnTo>
                  <a:pt x="0" y="310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49597">
            <a:off x="15154275" y="5590486"/>
            <a:ext cx="5334546" cy="6070607"/>
          </a:xfrm>
          <a:custGeom>
            <a:avLst/>
            <a:gdLst/>
            <a:ahLst/>
            <a:cxnLst/>
            <a:rect r="r" b="b" t="t" l="l"/>
            <a:pathLst>
              <a:path h="6070607" w="5334546">
                <a:moveTo>
                  <a:pt x="0" y="0"/>
                </a:moveTo>
                <a:lnTo>
                  <a:pt x="5334546" y="0"/>
                </a:lnTo>
                <a:lnTo>
                  <a:pt x="5334546" y="6070607"/>
                </a:lnTo>
                <a:lnTo>
                  <a:pt x="0" y="60706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362200" y="2517309"/>
            <a:ext cx="4227195" cy="42271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2123" y="0"/>
                  </a:moveTo>
                  <a:lnTo>
                    <a:pt x="770677" y="0"/>
                  </a:lnTo>
                  <a:cubicBezTo>
                    <a:pt x="781848" y="0"/>
                    <a:pt x="792563" y="4438"/>
                    <a:pt x="800462" y="12338"/>
                  </a:cubicBezTo>
                  <a:cubicBezTo>
                    <a:pt x="808362" y="20237"/>
                    <a:pt x="812800" y="30952"/>
                    <a:pt x="812800" y="42123"/>
                  </a:cubicBezTo>
                  <a:lnTo>
                    <a:pt x="812800" y="770677"/>
                  </a:lnTo>
                  <a:cubicBezTo>
                    <a:pt x="812800" y="781848"/>
                    <a:pt x="808362" y="792563"/>
                    <a:pt x="800462" y="800462"/>
                  </a:cubicBezTo>
                  <a:cubicBezTo>
                    <a:pt x="792563" y="808362"/>
                    <a:pt x="781848" y="812800"/>
                    <a:pt x="770677" y="812800"/>
                  </a:cubicBezTo>
                  <a:lnTo>
                    <a:pt x="42123" y="812800"/>
                  </a:lnTo>
                  <a:cubicBezTo>
                    <a:pt x="30952" y="812800"/>
                    <a:pt x="20237" y="808362"/>
                    <a:pt x="12338" y="800462"/>
                  </a:cubicBezTo>
                  <a:cubicBezTo>
                    <a:pt x="4438" y="792563"/>
                    <a:pt x="0" y="781848"/>
                    <a:pt x="0" y="770677"/>
                  </a:cubicBezTo>
                  <a:lnTo>
                    <a:pt x="0" y="42123"/>
                  </a:lnTo>
                  <a:cubicBezTo>
                    <a:pt x="0" y="30952"/>
                    <a:pt x="4438" y="20237"/>
                    <a:pt x="12338" y="12338"/>
                  </a:cubicBezTo>
                  <a:cubicBezTo>
                    <a:pt x="20237" y="4438"/>
                    <a:pt x="30952" y="0"/>
                    <a:pt x="42123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52578" y="2517309"/>
            <a:ext cx="4227195" cy="42271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2123" y="0"/>
                  </a:moveTo>
                  <a:lnTo>
                    <a:pt x="770677" y="0"/>
                  </a:lnTo>
                  <a:cubicBezTo>
                    <a:pt x="781848" y="0"/>
                    <a:pt x="792563" y="4438"/>
                    <a:pt x="800462" y="12338"/>
                  </a:cubicBezTo>
                  <a:cubicBezTo>
                    <a:pt x="808362" y="20237"/>
                    <a:pt x="812800" y="30952"/>
                    <a:pt x="812800" y="42123"/>
                  </a:cubicBezTo>
                  <a:lnTo>
                    <a:pt x="812800" y="770677"/>
                  </a:lnTo>
                  <a:cubicBezTo>
                    <a:pt x="812800" y="781848"/>
                    <a:pt x="808362" y="792563"/>
                    <a:pt x="800462" y="800462"/>
                  </a:cubicBezTo>
                  <a:cubicBezTo>
                    <a:pt x="792563" y="808362"/>
                    <a:pt x="781848" y="812800"/>
                    <a:pt x="770677" y="812800"/>
                  </a:cubicBezTo>
                  <a:lnTo>
                    <a:pt x="42123" y="812800"/>
                  </a:lnTo>
                  <a:cubicBezTo>
                    <a:pt x="30952" y="812800"/>
                    <a:pt x="20237" y="808362"/>
                    <a:pt x="12338" y="800462"/>
                  </a:cubicBezTo>
                  <a:cubicBezTo>
                    <a:pt x="4438" y="792563"/>
                    <a:pt x="0" y="781848"/>
                    <a:pt x="0" y="770677"/>
                  </a:cubicBezTo>
                  <a:lnTo>
                    <a:pt x="0" y="42123"/>
                  </a:lnTo>
                  <a:cubicBezTo>
                    <a:pt x="0" y="30952"/>
                    <a:pt x="4438" y="20237"/>
                    <a:pt x="12338" y="12338"/>
                  </a:cubicBezTo>
                  <a:cubicBezTo>
                    <a:pt x="20237" y="4438"/>
                    <a:pt x="30952" y="0"/>
                    <a:pt x="42123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3015042" y="231309"/>
            <a:ext cx="12257916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80"/>
              </a:lnSpc>
              <a:spcBef>
                <a:spcPct val="0"/>
              </a:spcBef>
            </a:pPr>
            <a:r>
              <a:rPr lang="en-US" sz="5900">
                <a:solidFill>
                  <a:srgbClr val="000000"/>
                </a:solidFill>
                <a:latin typeface="Gatwick Ultra-Bold"/>
              </a:rPr>
              <a:t>Desafios Ambientais das Embalagens de Tintas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84897" y="7175838"/>
            <a:ext cx="6781800" cy="2769729"/>
            <a:chOff x="0" y="0"/>
            <a:chExt cx="9042400" cy="369297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0"/>
              <a:ext cx="9042400" cy="714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40"/>
                </a:lnSpc>
                <a:spcBef>
                  <a:spcPct val="0"/>
                </a:spcBef>
              </a:pPr>
              <a:r>
                <a:rPr lang="en-US" sz="3100" spc="-15">
                  <a:solidFill>
                    <a:srgbClr val="FFFFFF"/>
                  </a:solidFill>
                  <a:latin typeface="Gatwick Bold"/>
                </a:rPr>
                <a:t>Custos de Matérias-Primas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064072"/>
              <a:ext cx="9042400" cy="2628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Os custos das matérias-primas utilizadas nas embalagens de tinta também são um desafio a ser considerado.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799500" y="7175838"/>
            <a:ext cx="7133350" cy="2290939"/>
            <a:chOff x="0" y="0"/>
            <a:chExt cx="9511134" cy="305458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0"/>
              <a:ext cx="9511134" cy="7361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-16">
                  <a:solidFill>
                    <a:srgbClr val="FFFFFF"/>
                  </a:solidFill>
                  <a:latin typeface="Gatwick Bold"/>
                </a:rPr>
                <a:t>Conforto e Conveniência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086085"/>
              <a:ext cx="9511134" cy="196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As embalagens de tinta devem atender às necessidades de conforto e conveniência dos usuários.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9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5502" y="3598685"/>
            <a:ext cx="1410970" cy="141097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99"/>
                </a:lnSpc>
              </a:pPr>
              <a:r>
                <a:rPr lang="en-US" sz="3999">
                  <a:solidFill>
                    <a:srgbClr val="FFFFFF"/>
                  </a:solidFill>
                  <a:latin typeface="Gatwick Ultra-Bold"/>
                </a:rPr>
                <a:t>1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4612963">
            <a:off x="-163426" y="5753263"/>
            <a:ext cx="6773484" cy="7010074"/>
          </a:xfrm>
          <a:custGeom>
            <a:avLst/>
            <a:gdLst/>
            <a:ahLst/>
            <a:cxnLst/>
            <a:rect r="r" b="b" t="t" l="l"/>
            <a:pathLst>
              <a:path h="7010074" w="6773484">
                <a:moveTo>
                  <a:pt x="0" y="0"/>
                </a:moveTo>
                <a:lnTo>
                  <a:pt x="6773484" y="0"/>
                </a:lnTo>
                <a:lnTo>
                  <a:pt x="6773484" y="7010074"/>
                </a:lnTo>
                <a:lnTo>
                  <a:pt x="0" y="701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468510">
            <a:off x="11755165" y="-3285727"/>
            <a:ext cx="7006601" cy="7973372"/>
          </a:xfrm>
          <a:custGeom>
            <a:avLst/>
            <a:gdLst/>
            <a:ahLst/>
            <a:cxnLst/>
            <a:rect r="r" b="b" t="t" l="l"/>
            <a:pathLst>
              <a:path h="7973372" w="7006601">
                <a:moveTo>
                  <a:pt x="0" y="0"/>
                </a:moveTo>
                <a:lnTo>
                  <a:pt x="7006601" y="0"/>
                </a:lnTo>
                <a:lnTo>
                  <a:pt x="7006601" y="7973372"/>
                </a:lnTo>
                <a:lnTo>
                  <a:pt x="0" y="7973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52500"/>
            <a:ext cx="5363630" cy="32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Gatwick Ultra-Bold"/>
              </a:rPr>
              <a:t>Projeto Banco de Tintas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206729" y="3916820"/>
            <a:ext cx="7133350" cy="5341480"/>
            <a:chOff x="0" y="0"/>
            <a:chExt cx="9511134" cy="712197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52400"/>
              <a:ext cx="9511134" cy="1164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999"/>
                </a:lnSpc>
                <a:spcBef>
                  <a:spcPct val="0"/>
                </a:spcBef>
              </a:pPr>
              <a:r>
                <a:rPr lang="en-US" sz="4999" spc="-24">
                  <a:solidFill>
                    <a:srgbClr val="FFFFFF"/>
                  </a:solidFill>
                  <a:latin typeface="Gatwick Bold"/>
                </a:rPr>
                <a:t>Objetivo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456927"/>
              <a:ext cx="9511134" cy="5665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9"/>
                </a:lnSpc>
                <a:spcBef>
                  <a:spcPct val="0"/>
                </a:spcBef>
              </a:pPr>
              <a:r>
                <a:rPr lang="en-US" sz="3699">
                  <a:solidFill>
                    <a:srgbClr val="000000"/>
                  </a:solidFill>
                  <a:latin typeface="DM Sans"/>
                </a:rPr>
                <a:t>Implementar um banco de tintas na Fatec Jundiaí, atuando como um intermediário para a disposição de restos de tintas, com o intuito de reduzir o desperdício e promover a sustentabilidade ambiental.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9777810">
            <a:off x="-2342586" y="-2141639"/>
            <a:ext cx="12221443" cy="6159813"/>
          </a:xfrm>
          <a:custGeom>
            <a:avLst/>
            <a:gdLst/>
            <a:ahLst/>
            <a:cxnLst/>
            <a:rect r="r" b="b" t="t" l="l"/>
            <a:pathLst>
              <a:path h="6159813" w="12221443">
                <a:moveTo>
                  <a:pt x="0" y="0"/>
                </a:moveTo>
                <a:lnTo>
                  <a:pt x="12221443" y="0"/>
                </a:lnTo>
                <a:lnTo>
                  <a:pt x="12221443" y="6159813"/>
                </a:lnTo>
                <a:lnTo>
                  <a:pt x="0" y="6159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</a:blip>
            <a:stretch>
              <a:fillRect l="0" t="0" r="0" b="-118629"/>
            </a:stretch>
          </a:blipFill>
        </p:spPr>
      </p:sp>
    </p:spTree>
  </p:cSld>
  <p:clrMapOvr>
    <a:masterClrMapping/>
  </p:clrMapOvr>
  <p:transition spd="slow">
    <p:push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9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03369">
            <a:off x="12869235" y="-577872"/>
            <a:ext cx="6499878" cy="4623038"/>
          </a:xfrm>
          <a:custGeom>
            <a:avLst/>
            <a:gdLst/>
            <a:ahLst/>
            <a:cxnLst/>
            <a:rect r="r" b="b" t="t" l="l"/>
            <a:pathLst>
              <a:path h="4623038" w="6499878">
                <a:moveTo>
                  <a:pt x="0" y="0"/>
                </a:moveTo>
                <a:lnTo>
                  <a:pt x="6499877" y="0"/>
                </a:lnTo>
                <a:lnTo>
                  <a:pt x="6499877" y="4623038"/>
                </a:lnTo>
                <a:lnTo>
                  <a:pt x="0" y="4623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649368">
            <a:off x="-1902185" y="5241383"/>
            <a:ext cx="5072462" cy="4045288"/>
          </a:xfrm>
          <a:custGeom>
            <a:avLst/>
            <a:gdLst/>
            <a:ahLst/>
            <a:cxnLst/>
            <a:rect r="r" b="b" t="t" l="l"/>
            <a:pathLst>
              <a:path h="4045288" w="5072462">
                <a:moveTo>
                  <a:pt x="0" y="0"/>
                </a:moveTo>
                <a:lnTo>
                  <a:pt x="5072462" y="0"/>
                </a:lnTo>
                <a:lnTo>
                  <a:pt x="5072462" y="4045289"/>
                </a:lnTo>
                <a:lnTo>
                  <a:pt x="0" y="4045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86842">
            <a:off x="441284" y="6924132"/>
            <a:ext cx="2684273" cy="5005636"/>
          </a:xfrm>
          <a:custGeom>
            <a:avLst/>
            <a:gdLst/>
            <a:ahLst/>
            <a:cxnLst/>
            <a:rect r="r" b="b" t="t" l="l"/>
            <a:pathLst>
              <a:path h="5005636" w="2684273">
                <a:moveTo>
                  <a:pt x="0" y="0"/>
                </a:moveTo>
                <a:lnTo>
                  <a:pt x="2684273" y="0"/>
                </a:lnTo>
                <a:lnTo>
                  <a:pt x="2684273" y="5005636"/>
                </a:lnTo>
                <a:lnTo>
                  <a:pt x="0" y="5005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52500"/>
            <a:ext cx="5363630" cy="32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Gatwick Ultra-Bold"/>
              </a:rPr>
              <a:t>Projeto Banco de Tintas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405502" y="3598685"/>
            <a:ext cx="1410970" cy="141097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99"/>
                </a:lnSpc>
              </a:pPr>
              <a:r>
                <a:rPr lang="en-US" sz="3999">
                  <a:solidFill>
                    <a:srgbClr val="FFFFFF"/>
                  </a:solidFill>
                  <a:latin typeface="Gatwick Ultra-Bold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06729" y="3916820"/>
            <a:ext cx="7720806" cy="4731880"/>
            <a:chOff x="0" y="0"/>
            <a:chExt cx="10294409" cy="630917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52400"/>
              <a:ext cx="10294409" cy="11641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999"/>
                </a:lnSpc>
                <a:spcBef>
                  <a:spcPct val="0"/>
                </a:spcBef>
              </a:pPr>
              <a:r>
                <a:rPr lang="en-US" sz="4999" spc="-24">
                  <a:solidFill>
                    <a:srgbClr val="FFFFFF"/>
                  </a:solidFill>
                  <a:latin typeface="Gatwick Bold"/>
                </a:rPr>
                <a:t>Plataforma Digital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456927"/>
              <a:ext cx="10294409" cy="4852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9"/>
                </a:lnSpc>
                <a:spcBef>
                  <a:spcPct val="0"/>
                </a:spcBef>
              </a:pPr>
              <a:r>
                <a:rPr lang="en-US" sz="3699">
                  <a:solidFill>
                    <a:srgbClr val="000000"/>
                  </a:solidFill>
                  <a:latin typeface="DM Sans"/>
                </a:rPr>
                <a:t>Desenvolvimento de uma plataforma digital, seja um aplicativo móvel ou um website, para facilitar o cadastro de doadores e receptores, bem como a gestão das doações de tintas.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9777810">
            <a:off x="-2361636" y="-2141639"/>
            <a:ext cx="12221443" cy="6159813"/>
          </a:xfrm>
          <a:custGeom>
            <a:avLst/>
            <a:gdLst/>
            <a:ahLst/>
            <a:cxnLst/>
            <a:rect r="r" b="b" t="t" l="l"/>
            <a:pathLst>
              <a:path h="6159813" w="12221443">
                <a:moveTo>
                  <a:pt x="0" y="0"/>
                </a:moveTo>
                <a:lnTo>
                  <a:pt x="12221443" y="0"/>
                </a:lnTo>
                <a:lnTo>
                  <a:pt x="12221443" y="6159813"/>
                </a:lnTo>
                <a:lnTo>
                  <a:pt x="0" y="61598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-118629"/>
            </a:stretch>
          </a:blipFill>
        </p:spPr>
      </p:sp>
    </p:spTree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DAGHHAgRzb8</dc:identifier>
  <dcterms:modified xsi:type="dcterms:W3CDTF">2011-08-01T06:04:30Z</dcterms:modified>
  <cp:revision>1</cp:revision>
  <dc:title>APRESENTAÇÃO_BANCO_DE_TINTAS</dc:title>
</cp:coreProperties>
</file>